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2" r:id="rId6"/>
    <p:sldId id="267" r:id="rId7"/>
    <p:sldId id="265" r:id="rId8"/>
    <p:sldId id="266" r:id="rId9"/>
    <p:sldId id="278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76633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Losses due to Fraud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751-4E1D-B2B3-331ADCA7D7F8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751-4E1D-B2B3-331ADCA7D7F8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C751-4E1D-B2B3-331ADCA7D7F8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C751-4E1D-B2B3-331ADCA7D7F8}"/>
              </c:ext>
            </c:extLst>
          </c:dPt>
          <c:dLbls>
            <c:dLbl>
              <c:idx val="0"/>
              <c:layout>
                <c:manualLayout>
                  <c:x val="0.2"/>
                  <c:y val="7.1115448611288851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9AB31F33-2B48-45C6-8C10-E1FE96F964E8}" type="CATEGORYNAME">
                      <a:rPr lang="en-US">
                        <a:solidFill>
                          <a:schemeClr val="bg1"/>
                        </a:solidFill>
                      </a:rPr>
                      <a:pPr>
                        <a:defRPr/>
                      </a:pPr>
                      <a:t>[RUBRIKENNAME]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60374504-044C-4454-9360-BC1A57FEC4C1}" type="PERCENTAGE">
                      <a:rPr lang="en-US" baseline="0">
                        <a:solidFill>
                          <a:schemeClr val="bg1"/>
                        </a:solidFill>
                      </a:rPr>
                      <a:pPr>
                        <a:defRPr/>
                      </a:pPr>
                      <a:t>[PROZENTSATZ]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751-4E1D-B2B3-331ADCA7D7F8}"/>
                </c:ext>
              </c:extLst>
            </c:dLbl>
            <c:dLbl>
              <c:idx val="1"/>
              <c:layout>
                <c:manualLayout>
                  <c:x val="-0.17187500000000003"/>
                  <c:y val="-8.8047698280643377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94F50EF-CE89-4A25-850E-6595AC7C1585}" type="CATEGORYNAME">
                      <a:rPr lang="en-US">
                        <a:solidFill>
                          <a:schemeClr val="bg1"/>
                        </a:solidFill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[RUBRIKENNAME]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DDABC58F-FB51-4554-BA4A-E71BE6DBE0A7}" type="PERCENTAGE">
                      <a:rPr lang="en-US" baseline="0">
                        <a:solidFill>
                          <a:schemeClr val="bg1"/>
                        </a:solidFill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[PROZENTSATZ]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751-4E1D-B2B3-331ADCA7D7F8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C751-4E1D-B2B3-331ADCA7D7F8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C751-4E1D-B2B3-331ADCA7D7F8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25400" cap="flat" cmpd="sng" algn="ctr">
                  <a:solidFill>
                    <a:schemeClr val="bg1"/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2"/>
                <c:pt idx="0">
                  <c:v>Estimated losses</c:v>
                </c:pt>
                <c:pt idx="1">
                  <c:v>Revenue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5</c:v>
                </c:pt>
                <c:pt idx="1">
                  <c:v>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751-4E1D-B2B3-331ADCA7D7F8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7T07:59:01.31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</inkml:trace>
</inkml:ink>
</file>

<file path=ppt/media/hdphoto1.wdp>
</file>

<file path=ppt/media/hdphoto2.wdp>
</file>

<file path=ppt/media/image1.jpeg>
</file>

<file path=ppt/media/image10.png>
</file>

<file path=ppt/media/image11.svg>
</file>

<file path=ppt/media/image12.jpeg>
</file>

<file path=ppt/media/image13.png>
</file>

<file path=ppt/media/image14.jpg>
</file>

<file path=ppt/media/image15.png>
</file>

<file path=ppt/media/image16.png>
</file>

<file path=ppt/media/image160.png>
</file>

<file path=ppt/media/image17.pn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3AB02B-11D3-412D-BDBA-BD9741C7DA33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061C59-1B03-45B3-91DA-BC71370B7C7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4579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061C59-1B03-45B3-91DA-BC71370B7C7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7462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4E1D27-08E9-C0B5-25E7-790F5C2F4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5FD7F91-227F-A279-7234-48A6CEC68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1DB967-194A-8124-A84D-12E38BB39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CBB57C-B9DF-2757-7F16-21CE4F112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599B96-E020-D768-DEFC-D96308F2D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3715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C6000C-D51C-D24A-D669-B3BEB85BE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1A399B9-3F6B-AB26-D25C-D99BF19AF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AAEDE8-6A17-150C-F674-99F818897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000821D-6751-87C5-2D28-ADB042F66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FFD807-85B7-EE49-3AC9-E93C55FCA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165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2FB57B2-092F-CA86-B630-D1A5FBB962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DF9EB05-7DC6-83D0-3522-A1F30EE037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515074-0217-F7CD-B9CC-23DF986B9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880D77-899B-E365-E636-87C8DD9B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97AB69-142B-32DA-0C29-72588429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3368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EEE197-7B3D-420C-8D35-83CAE6B36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solidFill>
            <a:schemeClr val="bg1">
              <a:lumMod val="95000"/>
            </a:schemeClr>
          </a:solidFill>
        </p:spPr>
        <p:txBody>
          <a:bodyPr vert="horz" lIns="457200" tIns="45720" rIns="457200" bIns="45720" rtlCol="0" anchor="ctr">
            <a:noAutofit/>
          </a:bodyPr>
          <a:lstStyle>
            <a:lvl1pPr>
              <a:defRPr lang="en-US" sz="3400" spc="160" baseline="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496430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CFA8C4-5CBC-069F-AF17-E4A35E9BD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FE4424-ED57-C56D-D0BF-98F53F110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EE0E61-433E-6A87-8CD1-BD244E79C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8ACF4B-D92D-E98F-F077-B3C30AB1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84A1BA-B13E-4A77-50B0-B54F7DA0F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3328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F46182-FCBC-38F3-F8AE-BA854D495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A39D12-8611-3FB3-E04E-141D58570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CE3F94-6A9F-A8D9-4726-473E95846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7FA883-88B8-25CD-A75B-B3FCED598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E2646A-1712-FE15-D433-76CDDCFD2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4982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D64277-84B9-D892-8F78-271C59877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0E417E-704F-B71C-F615-D719AF023E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28C623B-6603-7D83-9612-E6616AC70D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FB6FF1A-8E3E-95BB-0B20-EC9D9F357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8B4DB8-C253-9FE3-708E-23A82C3B3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5FF97A-7C5C-5373-A9F2-3FFFEA467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6812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CD4B2F-4F28-ED01-7133-EB19F97A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DDA454-7E44-3547-E046-6A01E00FF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1EE9F4B-6732-20F3-3745-9BF8C51298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D914629-1B27-1A26-018F-FCEAC21C39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FFC4D7A-805C-C0CD-3C69-62810D0CAE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64B2336-1F9E-56F7-9846-E8ABECF0A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16EE8CB-ACE0-A539-EB36-4248382DC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68D4950-6229-BA55-6B36-7267DFEBF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09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A6C2BD-5D29-CF0E-314E-4CBC6BFAF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3B6AA02-57B3-5EA0-FE09-5BEF7074D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B544DDF-81A0-706E-46AE-6437D7F48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BDE9FE-C296-B3D7-DD30-AB8C87FB3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335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D50611-31EE-3233-4D34-56773E8A9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E1810A-EB77-0EC9-E695-5DB22D1FC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E21FAC1-EFE1-2186-5438-CE33733DC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1621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9A2FCB-AB53-96C3-9FD1-1D9E32D40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2B2EE2-8AED-DA0A-9B62-56E932432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3A94A2-5634-7AE5-A0CA-18D18A368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0B1983D-B012-A57A-A2F3-7117D8088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473308F-D6E3-135E-EC5B-3B3C65037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F4D376-A69C-1011-475A-A54DB7EBB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576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9C7B26-13B5-9BDA-99E4-CBC42A3D0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6DCF27E-A012-EAD7-FA9F-A3D11112BE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4EAD6D-3455-C1D7-B75B-DC9CC7F1AD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1303992-4346-6182-63A7-52E7006C2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FF84377-468F-5AA2-787E-E05100F5F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1DDC9A2-CD73-0227-17E4-8518AD36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9369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2DD0AF7-476F-A57D-9C9D-1E0F2E934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B84955-8DF4-B75E-E1C9-88A098BB7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74C7C6-DA55-3F75-4A56-F6B764FB58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D4BFB-09EB-49A4-85D2-738D71703A27}" type="datetimeFigureOut">
              <a:rPr lang="de-DE" smtClean="0"/>
              <a:t>29.07.2022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D80120-C5A5-8648-19C9-2B5B97D72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70D5D5-98C3-8CD2-754A-53B571A62E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5381C-56BC-477D-B6E2-DCAF35C53C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2193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3" Type="http://schemas.openxmlformats.org/officeDocument/2006/relationships/image" Target="../media/image3.png"/><Relationship Id="rId7" Type="http://schemas.openxmlformats.org/officeDocument/2006/relationships/image" Target="../media/image5.sv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chart" Target="../charts/chart1.xml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microsoft.com/office/2007/relationships/hdphoto" Target="../media/hdphoto2.wdp"/><Relationship Id="rId7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0.png"/><Relationship Id="rId5" Type="http://schemas.openxmlformats.org/officeDocument/2006/relationships/customXml" Target="../ink/ink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20809A5-4A94-7946-6CAB-49C1376CEF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AB27F4-49A0-E953-ED82-753B36614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 sz="5200" b="1" dirty="0" err="1">
                <a:solidFill>
                  <a:srgbClr val="FFFFFF"/>
                </a:solidFill>
              </a:rPr>
              <a:t>Credit</a:t>
            </a:r>
            <a:r>
              <a:rPr lang="de-DE" sz="5200" b="1" dirty="0">
                <a:solidFill>
                  <a:srgbClr val="FFFFFF"/>
                </a:solidFill>
              </a:rPr>
              <a:t> Card Fraud </a:t>
            </a:r>
            <a:r>
              <a:rPr lang="de-DE" sz="5200" b="1" dirty="0" err="1">
                <a:solidFill>
                  <a:srgbClr val="FFFFFF"/>
                </a:solidFill>
              </a:rPr>
              <a:t>Detection</a:t>
            </a:r>
            <a:endParaRPr lang="de-DE" sz="5200" b="1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080E6BB-F434-B36B-20F5-F3E422833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Barbara Vargas and Mauricio Bock</a:t>
            </a:r>
          </a:p>
        </p:txBody>
      </p:sp>
    </p:spTree>
    <p:extLst>
      <p:ext uri="{BB962C8B-B14F-4D97-AF65-F5344CB8AC3E}">
        <p14:creationId xmlns:p14="http://schemas.microsoft.com/office/powerpoint/2010/main" val="1735232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nhaltsplatzhalter 16" descr="Ein Bild, das Text, Tastatur, Computer, drinnen enthält.&#10;&#10;Automatisch generierte Beschreibung">
            <a:extLst>
              <a:ext uri="{FF2B5EF4-FFF2-40B4-BE49-F238E27FC236}">
                <a16:creationId xmlns:a16="http://schemas.microsoft.com/office/drawing/2014/main" id="{E786E4AA-508C-31F6-1DBC-354D910C8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8" b="1154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1FD329E-A410-1A3C-02D2-A390DB30E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16AF30E-B84D-6332-5B80-0B734DDBF9F0}"/>
              </a:ext>
            </a:extLst>
          </p:cNvPr>
          <p:cNvSpPr txBox="1"/>
          <p:nvPr/>
        </p:nvSpPr>
        <p:spPr>
          <a:xfrm>
            <a:off x="1198181" y="2957665"/>
            <a:ext cx="9792471" cy="3171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</a:rPr>
              <a:t>Background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n-US" sz="2000" dirty="0">
              <a:solidFill>
                <a:srgbClr val="FFFFFF"/>
              </a:solidFill>
            </a:endParaRP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</a:rPr>
              <a:t>About the Dataset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n-US" sz="2000" dirty="0">
              <a:solidFill>
                <a:srgbClr val="FFFFFF"/>
              </a:solidFill>
            </a:endParaRP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</a:rPr>
              <a:t>Insights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n-US" sz="2000" dirty="0">
              <a:solidFill>
                <a:srgbClr val="FFFFFF"/>
              </a:solidFill>
            </a:endParaRP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</a:rPr>
              <a:t>Outcome &amp; Results</a:t>
            </a:r>
          </a:p>
        </p:txBody>
      </p:sp>
    </p:spTree>
    <p:extLst>
      <p:ext uri="{BB962C8B-B14F-4D97-AF65-F5344CB8AC3E}">
        <p14:creationId xmlns:p14="http://schemas.microsoft.com/office/powerpoint/2010/main" val="13489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 descr="Ein Bild, das Text, drinnen, Person enthält.&#10;&#10;Automatisch generierte Beschreibung">
            <a:extLst>
              <a:ext uri="{FF2B5EF4-FFF2-40B4-BE49-F238E27FC236}">
                <a16:creationId xmlns:a16="http://schemas.microsoft.com/office/drawing/2014/main" id="{EEC3FFA3-0C5B-5384-6F07-00D165ED9B9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375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C26A38-0A14-9161-79BE-EAEE7E0C9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Background: </a:t>
            </a:r>
            <a:r>
              <a:rPr lang="de-DE" b="1" dirty="0" err="1">
                <a:solidFill>
                  <a:schemeClr val="bg1"/>
                </a:solidFill>
              </a:rPr>
              <a:t>Credit</a:t>
            </a:r>
            <a:r>
              <a:rPr lang="de-DE" b="1" dirty="0">
                <a:solidFill>
                  <a:schemeClr val="bg1"/>
                </a:solidFill>
              </a:rPr>
              <a:t> Card Fraud </a:t>
            </a:r>
            <a:r>
              <a:rPr lang="de-DE" b="1" dirty="0" err="1">
                <a:solidFill>
                  <a:schemeClr val="bg1"/>
                </a:solidFill>
              </a:rPr>
              <a:t>Detection</a:t>
            </a:r>
            <a:endParaRPr lang="de-DE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F7ECBB7C-E44B-06BD-3181-D9BEEAB093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0682636"/>
              </p:ext>
            </p:extLst>
          </p:nvPr>
        </p:nvGraphicFramePr>
        <p:xfrm>
          <a:off x="838200" y="2805344"/>
          <a:ext cx="4064000" cy="3750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Textfeld 5">
            <a:extLst>
              <a:ext uri="{FF2B5EF4-FFF2-40B4-BE49-F238E27FC236}">
                <a16:creationId xmlns:a16="http://schemas.microsoft.com/office/drawing/2014/main" id="{879AF9E6-DAC6-3259-BD8C-BF2936A6E883}"/>
              </a:ext>
            </a:extLst>
          </p:cNvPr>
          <p:cNvSpPr txBox="1"/>
          <p:nvPr/>
        </p:nvSpPr>
        <p:spPr>
          <a:xfrm>
            <a:off x="838200" y="2246049"/>
            <a:ext cx="4063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b="1" dirty="0">
                <a:solidFill>
                  <a:schemeClr val="bg1"/>
                </a:solidFill>
              </a:rPr>
              <a:t>Company </a:t>
            </a:r>
            <a:r>
              <a:rPr lang="de-DE" sz="2200" b="1" dirty="0" err="1">
                <a:solidFill>
                  <a:schemeClr val="bg1"/>
                </a:solidFill>
              </a:rPr>
              <a:t>Losses</a:t>
            </a:r>
            <a:r>
              <a:rPr lang="de-DE" sz="2200" b="1" dirty="0">
                <a:solidFill>
                  <a:schemeClr val="bg1"/>
                </a:solidFill>
              </a:rPr>
              <a:t> due </a:t>
            </a:r>
            <a:r>
              <a:rPr lang="de-DE" sz="2200" b="1" dirty="0" err="1">
                <a:solidFill>
                  <a:schemeClr val="bg1"/>
                </a:solidFill>
              </a:rPr>
              <a:t>to</a:t>
            </a:r>
            <a:r>
              <a:rPr lang="de-DE" sz="2200" b="1" dirty="0">
                <a:solidFill>
                  <a:schemeClr val="bg1"/>
                </a:solidFill>
              </a:rPr>
              <a:t> Fraud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578FA39-060C-CA19-3B3D-A45924000786}"/>
              </a:ext>
            </a:extLst>
          </p:cNvPr>
          <p:cNvSpPr txBox="1"/>
          <p:nvPr/>
        </p:nvSpPr>
        <p:spPr>
          <a:xfrm>
            <a:off x="6274497" y="2246050"/>
            <a:ext cx="339407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b="1" dirty="0" err="1">
                <a:solidFill>
                  <a:schemeClr val="bg1"/>
                </a:solidFill>
              </a:rPr>
              <a:t>How</a:t>
            </a:r>
            <a:r>
              <a:rPr lang="de-DE" sz="2200" b="1" dirty="0">
                <a:solidFill>
                  <a:schemeClr val="bg1"/>
                </a:solidFill>
              </a:rPr>
              <a:t> </a:t>
            </a:r>
            <a:r>
              <a:rPr lang="de-DE" sz="2200" b="1" dirty="0" err="1">
                <a:solidFill>
                  <a:schemeClr val="bg1"/>
                </a:solidFill>
              </a:rPr>
              <a:t>Frauds</a:t>
            </a:r>
            <a:r>
              <a:rPr lang="de-DE" sz="2200" b="1" dirty="0">
                <a:solidFill>
                  <a:schemeClr val="bg1"/>
                </a:solidFill>
              </a:rPr>
              <a:t> </a:t>
            </a:r>
            <a:r>
              <a:rPr lang="de-DE" sz="2200" b="1" dirty="0" err="1">
                <a:solidFill>
                  <a:schemeClr val="bg1"/>
                </a:solidFill>
              </a:rPr>
              <a:t>are</a:t>
            </a:r>
            <a:r>
              <a:rPr lang="de-DE" sz="2200" b="1" dirty="0">
                <a:solidFill>
                  <a:schemeClr val="bg1"/>
                </a:solidFill>
              </a:rPr>
              <a:t> </a:t>
            </a:r>
            <a:r>
              <a:rPr lang="de-DE" sz="2200" b="1" dirty="0" err="1">
                <a:solidFill>
                  <a:schemeClr val="bg1"/>
                </a:solidFill>
              </a:rPr>
              <a:t>Recognized</a:t>
            </a:r>
            <a:endParaRPr lang="de-DE" sz="2200" b="1" dirty="0">
              <a:solidFill>
                <a:schemeClr val="bg1"/>
              </a:solidFill>
            </a:endParaRPr>
          </a:p>
        </p:txBody>
      </p:sp>
      <p:pic>
        <p:nvPicPr>
          <p:cNvPr id="43" name="Grafik 42" descr="Wecker Silhouette">
            <a:extLst>
              <a:ext uri="{FF2B5EF4-FFF2-40B4-BE49-F238E27FC236}">
                <a16:creationId xmlns:a16="http://schemas.microsoft.com/office/drawing/2014/main" id="{4AA2130C-FA0B-3CC0-F58B-06ECEC6FFB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6000" y="2830578"/>
            <a:ext cx="914400" cy="914400"/>
          </a:xfrm>
          <a:prstGeom prst="rect">
            <a:avLst/>
          </a:prstGeom>
        </p:spPr>
      </p:pic>
      <p:pic>
        <p:nvPicPr>
          <p:cNvPr id="45" name="Grafik 44" descr="Geld Silhouette">
            <a:extLst>
              <a:ext uri="{FF2B5EF4-FFF2-40B4-BE49-F238E27FC236}">
                <a16:creationId xmlns:a16="http://schemas.microsoft.com/office/drawing/2014/main" id="{F1299365-DD6B-4A03-F7E5-FCE378A6AE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96000" y="3672504"/>
            <a:ext cx="914400" cy="914400"/>
          </a:xfrm>
          <a:prstGeom prst="rect">
            <a:avLst/>
          </a:prstGeom>
        </p:spPr>
      </p:pic>
      <p:pic>
        <p:nvPicPr>
          <p:cNvPr id="49" name="Grafik 48" descr="Route zwei Stecknadeln mit Weg Silhouette">
            <a:extLst>
              <a:ext uri="{FF2B5EF4-FFF2-40B4-BE49-F238E27FC236}">
                <a16:creationId xmlns:a16="http://schemas.microsoft.com/office/drawing/2014/main" id="{6AD685E7-2CF8-41C8-909E-4BE20132429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96000" y="4580972"/>
            <a:ext cx="914400" cy="914400"/>
          </a:xfrm>
          <a:prstGeom prst="rect">
            <a:avLst/>
          </a:prstGeom>
        </p:spPr>
      </p:pic>
      <p:pic>
        <p:nvPicPr>
          <p:cNvPr id="51" name="Grafik 50" descr="Raute Silhouette">
            <a:extLst>
              <a:ext uri="{FF2B5EF4-FFF2-40B4-BE49-F238E27FC236}">
                <a16:creationId xmlns:a16="http://schemas.microsoft.com/office/drawing/2014/main" id="{EB450674-E5EB-D12F-4F08-DFC67F17294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096000" y="5578475"/>
            <a:ext cx="914400" cy="914400"/>
          </a:xfrm>
          <a:prstGeom prst="rect">
            <a:avLst/>
          </a:prstGeom>
        </p:spPr>
      </p:pic>
      <p:sp>
        <p:nvSpPr>
          <p:cNvPr id="53" name="Textfeld 52">
            <a:extLst>
              <a:ext uri="{FF2B5EF4-FFF2-40B4-BE49-F238E27FC236}">
                <a16:creationId xmlns:a16="http://schemas.microsoft.com/office/drawing/2014/main" id="{644D3E11-9B31-C1B9-3356-A8C67318100B}"/>
              </a:ext>
            </a:extLst>
          </p:cNvPr>
          <p:cNvSpPr txBox="1"/>
          <p:nvPr/>
        </p:nvSpPr>
        <p:spPr>
          <a:xfrm>
            <a:off x="7371036" y="3103112"/>
            <a:ext cx="446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Deviating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from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regular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buying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pattern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or</a:t>
            </a:r>
            <a:r>
              <a:rPr lang="de-DE" dirty="0">
                <a:solidFill>
                  <a:schemeClr val="bg1"/>
                </a:solidFill>
              </a:rPr>
              <a:t> time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220149F1-790F-DB2D-A3B2-7A4122CECBCB}"/>
              </a:ext>
            </a:extLst>
          </p:cNvPr>
          <p:cNvSpPr txBox="1"/>
          <p:nvPr/>
        </p:nvSpPr>
        <p:spPr>
          <a:xfrm>
            <a:off x="7371035" y="3945038"/>
            <a:ext cx="42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Large </a:t>
            </a:r>
            <a:r>
              <a:rPr lang="de-DE" dirty="0" err="1">
                <a:solidFill>
                  <a:schemeClr val="bg1"/>
                </a:solidFill>
              </a:rPr>
              <a:t>number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Txs</a:t>
            </a:r>
            <a:r>
              <a:rPr lang="de-DE" dirty="0">
                <a:solidFill>
                  <a:schemeClr val="bg1"/>
                </a:solidFill>
              </a:rPr>
              <a:t> in </a:t>
            </a:r>
            <a:r>
              <a:rPr lang="de-DE" dirty="0" err="1">
                <a:solidFill>
                  <a:schemeClr val="bg1"/>
                </a:solidFill>
              </a:rPr>
              <a:t>short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period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time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F4138AD3-A063-E516-827E-4BBE15EDF3E4}"/>
              </a:ext>
            </a:extLst>
          </p:cNvPr>
          <p:cNvSpPr txBox="1"/>
          <p:nvPr/>
        </p:nvSpPr>
        <p:spPr>
          <a:xfrm>
            <a:off x="7371035" y="5780049"/>
            <a:ext cx="3598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Suddenly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costly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items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are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purchased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1436D314-DF82-8ADB-A357-384D546AB998}"/>
              </a:ext>
            </a:extLst>
          </p:cNvPr>
          <p:cNvSpPr txBox="1"/>
          <p:nvPr/>
        </p:nvSpPr>
        <p:spPr>
          <a:xfrm>
            <a:off x="7371035" y="4853506"/>
            <a:ext cx="3685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Purchases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made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from</a:t>
            </a:r>
            <a:r>
              <a:rPr lang="de-DE" dirty="0">
                <a:solidFill>
                  <a:schemeClr val="bg1"/>
                </a:solidFill>
              </a:rPr>
              <a:t> different </a:t>
            </a:r>
            <a:r>
              <a:rPr lang="de-DE" dirty="0" err="1">
                <a:solidFill>
                  <a:schemeClr val="bg1"/>
                </a:solidFill>
              </a:rPr>
              <a:t>states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580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77983FF4-F3CE-A532-0170-F817D5534B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1" r="2020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2EA14F7-D1E2-99D3-EF9B-A3FAFD4B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de-DE">
                <a:solidFill>
                  <a:schemeClr val="bg1"/>
                </a:solidFill>
              </a:rPr>
              <a:t>About the Dataset</a:t>
            </a:r>
          </a:p>
        </p:txBody>
      </p:sp>
      <p:sp>
        <p:nvSpPr>
          <p:cNvPr id="28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313EE-91EE-48DF-0508-5B2B36D20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500" b="1" i="0">
                <a:solidFill>
                  <a:schemeClr val="bg1"/>
                </a:solidFill>
                <a:effectLst/>
                <a:latin typeface="Helvetica Neue"/>
              </a:rPr>
              <a:t>About </a:t>
            </a:r>
            <a:r>
              <a:rPr lang="en-US" sz="1500" b="1">
                <a:solidFill>
                  <a:schemeClr val="bg1"/>
                </a:solidFill>
                <a:latin typeface="Helvetica Neue"/>
              </a:rPr>
              <a:t>the data:</a:t>
            </a:r>
          </a:p>
          <a:p>
            <a:r>
              <a:rPr lang="en-US" sz="1500" b="0" i="0">
                <a:solidFill>
                  <a:schemeClr val="bg1"/>
                </a:solidFill>
                <a:effectLst/>
                <a:latin typeface="Helvetica Neue"/>
              </a:rPr>
              <a:t>Simulated credit card transaction dataset </a:t>
            </a:r>
          </a:p>
          <a:p>
            <a:r>
              <a:rPr lang="en-US" sz="1500">
                <a:solidFill>
                  <a:schemeClr val="bg1"/>
                </a:solidFill>
                <a:latin typeface="Helvetica Neue"/>
              </a:rPr>
              <a:t>Includes</a:t>
            </a:r>
            <a:r>
              <a:rPr lang="en-US" sz="1500" b="0" i="0">
                <a:solidFill>
                  <a:schemeClr val="bg1"/>
                </a:solidFill>
                <a:effectLst/>
                <a:latin typeface="Helvetica Neue"/>
              </a:rPr>
              <a:t> legitimate and fraudulent transactions </a:t>
            </a:r>
          </a:p>
          <a:p>
            <a:r>
              <a:rPr lang="en-US" sz="1500">
                <a:solidFill>
                  <a:schemeClr val="bg1"/>
                </a:solidFill>
                <a:latin typeface="Helvetica Neue"/>
              </a:rPr>
              <a:t>Timeframe includes Transactions f</a:t>
            </a:r>
            <a:r>
              <a:rPr lang="en-US" sz="1500" b="0" i="0">
                <a:solidFill>
                  <a:schemeClr val="bg1"/>
                </a:solidFill>
                <a:effectLst/>
                <a:latin typeface="Helvetica Neue"/>
              </a:rPr>
              <a:t>rom 1st Jan 2019 - 31st Dec 2020. </a:t>
            </a:r>
          </a:p>
          <a:p>
            <a:r>
              <a:rPr lang="en-US" sz="1500" b="0" i="0">
                <a:solidFill>
                  <a:schemeClr val="bg1"/>
                </a:solidFill>
                <a:effectLst/>
                <a:latin typeface="Helvetica Neue"/>
              </a:rPr>
              <a:t>Covers credit cards numbers of 1000 customers doing transactions with a pool of 800 merchants.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500">
              <a:solidFill>
                <a:schemeClr val="bg1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sz="1500" u="sng">
                <a:solidFill>
                  <a:schemeClr val="bg1"/>
                </a:solidFill>
                <a:latin typeface="Helvetica Neue"/>
              </a:rPr>
              <a:t>Our Dataset had: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  <a:latin typeface="Helvetica Neue"/>
              </a:rPr>
              <a:t>1.852.394 Transactions</a:t>
            </a:r>
          </a:p>
          <a:p>
            <a:r>
              <a:rPr lang="en-US" sz="1500">
                <a:solidFill>
                  <a:schemeClr val="bg1"/>
                </a:solidFill>
                <a:latin typeface="Helvetica Neue"/>
              </a:rPr>
              <a:t>9651 Transactions are Fraudulent (0.521% in Total)</a:t>
            </a:r>
          </a:p>
          <a:p>
            <a:endParaRPr lang="en-US" sz="1500">
              <a:solidFill>
                <a:schemeClr val="bg1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sz="1500" u="sng">
                <a:solidFill>
                  <a:schemeClr val="bg1"/>
                </a:solidFill>
                <a:latin typeface="Helvetica Neue"/>
              </a:rPr>
              <a:t>The Challenges with the Dataset:</a:t>
            </a:r>
          </a:p>
          <a:p>
            <a:r>
              <a:rPr lang="en-US" sz="1500">
                <a:solidFill>
                  <a:schemeClr val="bg1"/>
                </a:solidFill>
                <a:latin typeface="Helvetica Neue"/>
              </a:rPr>
              <a:t>Imbalanced Data</a:t>
            </a:r>
          </a:p>
          <a:p>
            <a:r>
              <a:rPr lang="en-US" sz="1500">
                <a:solidFill>
                  <a:schemeClr val="bg1"/>
                </a:solidFill>
                <a:latin typeface="Helvetica Neue"/>
              </a:rPr>
              <a:t>Most of the generated categorical Data is not useful</a:t>
            </a:r>
          </a:p>
        </p:txBody>
      </p:sp>
    </p:spTree>
    <p:extLst>
      <p:ext uri="{BB962C8B-B14F-4D97-AF65-F5344CB8AC3E}">
        <p14:creationId xmlns:p14="http://schemas.microsoft.com/office/powerpoint/2010/main" val="3778138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nhaltsplatzhalter 7" descr="Ein Bild, das Text, drinnen, Person enthält.&#10;&#10;Automatisch generierte Beschreibung">
            <a:extLst>
              <a:ext uri="{FF2B5EF4-FFF2-40B4-BE49-F238E27FC236}">
                <a16:creationId xmlns:a16="http://schemas.microsoft.com/office/drawing/2014/main" id="{3183A6D0-13CF-289B-BA47-D8593E46B5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1" r="505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1B1760-8167-A289-DCC7-39930F42B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latin typeface="+mn-lt"/>
              </a:rPr>
              <a:t>Insights: How Frauds are recognized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993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nhaltsplatzhalter 4" descr="Ein Bild, das Person, Vorhang enthält.&#10;&#10;Automatisch generierte Beschreibung">
            <a:extLst>
              <a:ext uri="{FF2B5EF4-FFF2-40B4-BE49-F238E27FC236}">
                <a16:creationId xmlns:a16="http://schemas.microsoft.com/office/drawing/2014/main" id="{57A0839C-50D3-D4B3-EFD1-D5129899EE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-1504" y="1282"/>
            <a:ext cx="12191980" cy="6856718"/>
          </a:xfrm>
          <a:prstGeom prst="rect">
            <a:avLst/>
          </a:prstGeom>
        </p:spPr>
      </p:pic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989E00D5-39AA-0AF5-D829-B360A6F1686D}"/>
              </a:ext>
            </a:extLst>
          </p:cNvPr>
          <p:cNvGrpSpPr/>
          <p:nvPr/>
        </p:nvGrpSpPr>
        <p:grpSpPr>
          <a:xfrm>
            <a:off x="770362" y="1244600"/>
            <a:ext cx="6316238" cy="4950901"/>
            <a:chOff x="5405862" y="1132114"/>
            <a:chExt cx="6019331" cy="4326787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F256704C-AD33-0B31-B5A5-19B6FBD32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05862" y="1395853"/>
              <a:ext cx="6019331" cy="4063048"/>
            </a:xfrm>
            <a:prstGeom prst="rect">
              <a:avLst/>
            </a:prstGeom>
            <a:effectLst/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068DA0DC-F424-6646-3928-EAF8AA26A071}"/>
                </a:ext>
              </a:extLst>
            </p:cNvPr>
            <p:cNvSpPr txBox="1"/>
            <p:nvPr/>
          </p:nvSpPr>
          <p:spPr>
            <a:xfrm>
              <a:off x="5900057" y="1132114"/>
              <a:ext cx="5410200" cy="2824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de-DE" sz="15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D065A072-140C-9D93-5AE6-3BAB350BA93C}"/>
                </a:ext>
              </a:extLst>
            </p:cNvPr>
            <p:cNvSpPr/>
            <p:nvPr/>
          </p:nvSpPr>
          <p:spPr>
            <a:xfrm>
              <a:off x="7347857" y="3668486"/>
              <a:ext cx="1034143" cy="1012371"/>
            </a:xfrm>
            <a:prstGeom prst="ellipse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4F6C970F-6F49-6B6B-4CC1-1211ABF32379}"/>
                </a:ext>
              </a:extLst>
            </p:cNvPr>
            <p:cNvSpPr/>
            <p:nvPr/>
          </p:nvSpPr>
          <p:spPr>
            <a:xfrm>
              <a:off x="10015275" y="4082143"/>
              <a:ext cx="1034143" cy="1012371"/>
            </a:xfrm>
            <a:prstGeom prst="ellipse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78B6B3F2-990F-B46D-2C45-11944E081448}"/>
              </a:ext>
            </a:extLst>
          </p:cNvPr>
          <p:cNvSpPr txBox="1">
            <a:spLocks/>
          </p:cNvSpPr>
          <p:nvPr/>
        </p:nvSpPr>
        <p:spPr>
          <a:xfrm>
            <a:off x="7668757" y="1760845"/>
            <a:ext cx="3860308" cy="3336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Helvetica Neue"/>
              </a:rPr>
              <a:t>While normal transactions tend to be around 200 Dollars or less, we see fraudulent transactions peak around 300 Dollars and then at the 800-1000 Dollars range.</a:t>
            </a:r>
          </a:p>
        </p:txBody>
      </p:sp>
      <p:graphicFrame>
        <p:nvGraphicFramePr>
          <p:cNvPr id="6" name="Tabelle 16">
            <a:extLst>
              <a:ext uri="{FF2B5EF4-FFF2-40B4-BE49-F238E27FC236}">
                <a16:creationId xmlns:a16="http://schemas.microsoft.com/office/drawing/2014/main" id="{3B0ECC2A-F5E3-D9D7-9BCC-08A16CC04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6165126"/>
              </p:ext>
            </p:extLst>
          </p:nvPr>
        </p:nvGraphicFramePr>
        <p:xfrm>
          <a:off x="770362" y="1175541"/>
          <a:ext cx="6316238" cy="3922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16238">
                  <a:extLst>
                    <a:ext uri="{9D8B030D-6E8A-4147-A177-3AD203B41FA5}">
                      <a16:colId xmlns:a16="http://schemas.microsoft.com/office/drawing/2014/main" val="929140326"/>
                    </a:ext>
                  </a:extLst>
                </a:gridCol>
              </a:tblGrid>
              <a:tr h="3922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dirty="0" err="1">
                          <a:solidFill>
                            <a:schemeClr val="tx1"/>
                          </a:solidFill>
                        </a:rPr>
                        <a:t>Amount</a:t>
                      </a:r>
                      <a:r>
                        <a:rPr lang="de-DE" sz="1800" b="1" dirty="0">
                          <a:solidFill>
                            <a:schemeClr val="tx1"/>
                          </a:solidFill>
                        </a:rPr>
                        <a:t>($) vs. Fraud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197487"/>
                  </a:ext>
                </a:extLst>
              </a:tr>
            </a:tbl>
          </a:graphicData>
        </a:graphic>
      </p:graphicFrame>
      <p:sp>
        <p:nvSpPr>
          <p:cNvPr id="17" name="Titel 1">
            <a:extLst>
              <a:ext uri="{FF2B5EF4-FFF2-40B4-BE49-F238E27FC236}">
                <a16:creationId xmlns:a16="http://schemas.microsoft.com/office/drawing/2014/main" id="{7E24DC0C-5ACB-7FFB-9EFE-3657001C560C}"/>
              </a:ext>
            </a:extLst>
          </p:cNvPr>
          <p:cNvSpPr txBox="1">
            <a:spLocks/>
          </p:cNvSpPr>
          <p:nvPr/>
        </p:nvSpPr>
        <p:spPr>
          <a:xfrm>
            <a:off x="810881" y="305966"/>
            <a:ext cx="10581019" cy="7848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solidFill>
                  <a:schemeClr val="bg1"/>
                </a:solidFill>
                <a:latin typeface="+mn-lt"/>
              </a:rPr>
              <a:t>Observation:</a:t>
            </a:r>
            <a:br>
              <a:rPr lang="en-US" sz="3700" b="1" dirty="0">
                <a:solidFill>
                  <a:schemeClr val="bg1"/>
                </a:solidFill>
                <a:latin typeface="+mn-lt"/>
              </a:rPr>
            </a:br>
            <a:r>
              <a:rPr lang="de-DE" sz="2400" dirty="0" err="1">
                <a:solidFill>
                  <a:schemeClr val="bg1"/>
                </a:solidFill>
                <a:latin typeface="+mn-lt"/>
              </a:rPr>
              <a:t>How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much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do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regular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customer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vs.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Scammer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spend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?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CE26248B-7CEA-329B-EC0F-E257A0ECD672}"/>
              </a:ext>
            </a:extLst>
          </p:cNvPr>
          <p:cNvSpPr txBox="1"/>
          <p:nvPr/>
        </p:nvSpPr>
        <p:spPr>
          <a:xfrm>
            <a:off x="3024351" y="366986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C00000"/>
                </a:solidFill>
              </a:rPr>
              <a:t>$300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5AF40930-927F-0BF8-3BA5-190D5242A3FE}"/>
              </a:ext>
            </a:extLst>
          </p:cNvPr>
          <p:cNvSpPr txBox="1"/>
          <p:nvPr/>
        </p:nvSpPr>
        <p:spPr>
          <a:xfrm>
            <a:off x="5792494" y="412248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C00000"/>
                </a:solidFill>
              </a:rPr>
              <a:t>$900</a:t>
            </a:r>
          </a:p>
        </p:txBody>
      </p:sp>
    </p:spTree>
    <p:extLst>
      <p:ext uri="{BB962C8B-B14F-4D97-AF65-F5344CB8AC3E}">
        <p14:creationId xmlns:p14="http://schemas.microsoft.com/office/powerpoint/2010/main" val="7079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Grafik 19" descr="Ein Bild, das drinnen, Person, computer enthält.&#10;&#10;Automatisch generierte Beschreibung">
            <a:extLst>
              <a:ext uri="{FF2B5EF4-FFF2-40B4-BE49-F238E27FC236}">
                <a16:creationId xmlns:a16="http://schemas.microsoft.com/office/drawing/2014/main" id="{B80F503E-356B-F5A9-AF17-6B44E7356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chemeClr val="tx1">
                <a:alpha val="0"/>
              </a:schemeClr>
            </a:outerShdw>
          </a:effec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EB5F6A-8345-4532-0D03-09B867960B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65380" y="2069823"/>
            <a:ext cx="4365201" cy="13673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Fraudulent transactions are happening mainly at night, when the victims are sleeping or are less likely to notice the fraud.</a:t>
            </a: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53108879-507E-2F4D-1E00-F42A00E6BF77}"/>
              </a:ext>
            </a:extLst>
          </p:cNvPr>
          <p:cNvGrpSpPr/>
          <p:nvPr/>
        </p:nvGrpSpPr>
        <p:grpSpPr>
          <a:xfrm>
            <a:off x="561419" y="1894735"/>
            <a:ext cx="6477142" cy="4328266"/>
            <a:chOff x="296660" y="2863526"/>
            <a:chExt cx="6472158" cy="4307677"/>
          </a:xfrm>
        </p:grpSpPr>
        <p:pic>
          <p:nvPicPr>
            <p:cNvPr id="48" name="Grafik 47">
              <a:extLst>
                <a:ext uri="{FF2B5EF4-FFF2-40B4-BE49-F238E27FC236}">
                  <a16:creationId xmlns:a16="http://schemas.microsoft.com/office/drawing/2014/main" id="{93CED1F3-D16F-65F9-4EFB-1B1C96863F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6660" y="2863526"/>
              <a:ext cx="6472158" cy="4307677"/>
            </a:xfrm>
            <a:prstGeom prst="rect">
              <a:avLst/>
            </a:prstGeom>
            <a:effectLst/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50" name="Freihand 49">
                  <a:extLst>
                    <a:ext uri="{FF2B5EF4-FFF2-40B4-BE49-F238E27FC236}">
                      <a16:creationId xmlns:a16="http://schemas.microsoft.com/office/drawing/2014/main" id="{7154CD81-A95C-84D7-8C45-CB6A0CBB6DB0}"/>
                    </a:ext>
                  </a:extLst>
                </p14:cNvPr>
                <p14:cNvContentPartPr/>
                <p14:nvPr/>
              </p14:nvContentPartPr>
              <p14:xfrm>
                <a:off x="5848897" y="5523680"/>
                <a:ext cx="387" cy="399"/>
              </p14:xfrm>
            </p:contentPart>
          </mc:Choice>
          <mc:Fallback xmlns="">
            <p:pic>
              <p:nvPicPr>
                <p:cNvPr id="50" name="Freihand 49">
                  <a:extLst>
                    <a:ext uri="{FF2B5EF4-FFF2-40B4-BE49-F238E27FC236}">
                      <a16:creationId xmlns:a16="http://schemas.microsoft.com/office/drawing/2014/main" id="{7154CD81-A95C-84D7-8C45-CB6A0CBB6DB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839222" y="5513705"/>
                  <a:ext cx="19350" cy="1995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64" name="Grafik 51" descr="Räuber Silhouette">
              <a:extLst>
                <a:ext uri="{FF2B5EF4-FFF2-40B4-BE49-F238E27FC236}">
                  <a16:creationId xmlns:a16="http://schemas.microsoft.com/office/drawing/2014/main" id="{35C38184-01DB-365D-D979-40D839BF8C6E}"/>
                </a:ext>
              </a:extLst>
            </p:cNvPr>
            <p:cNvGrpSpPr/>
            <p:nvPr/>
          </p:nvGrpSpPr>
          <p:grpSpPr>
            <a:xfrm>
              <a:off x="1474875" y="4561743"/>
              <a:ext cx="832689" cy="919664"/>
              <a:chOff x="1474875" y="4561743"/>
              <a:chExt cx="832689" cy="919664"/>
            </a:xfrm>
            <a:solidFill>
              <a:srgbClr val="C00000"/>
            </a:solidFill>
          </p:grpSpPr>
          <p:sp>
            <p:nvSpPr>
              <p:cNvPr id="65" name="Freihandform: Form 64">
                <a:extLst>
                  <a:ext uri="{FF2B5EF4-FFF2-40B4-BE49-F238E27FC236}">
                    <a16:creationId xmlns:a16="http://schemas.microsoft.com/office/drawing/2014/main" id="{B994AE62-0645-6D09-1E7F-AFCEA1EAF0AF}"/>
                  </a:ext>
                </a:extLst>
              </p:cNvPr>
              <p:cNvSpPr/>
              <p:nvPr/>
            </p:nvSpPr>
            <p:spPr>
              <a:xfrm>
                <a:off x="1474875" y="5055171"/>
                <a:ext cx="345068" cy="214788"/>
              </a:xfrm>
              <a:custGeom>
                <a:avLst/>
                <a:gdLst>
                  <a:gd name="connsiteX0" fmla="*/ 272620 w 345068"/>
                  <a:gd name="connsiteY0" fmla="*/ 177038 h 214788"/>
                  <a:gd name="connsiteX1" fmla="*/ 245777 w 345068"/>
                  <a:gd name="connsiteY1" fmla="*/ 193736 h 214788"/>
                  <a:gd name="connsiteX2" fmla="*/ 51187 w 345068"/>
                  <a:gd name="connsiteY2" fmla="*/ 193736 h 214788"/>
                  <a:gd name="connsiteX3" fmla="*/ 20463 w 345068"/>
                  <a:gd name="connsiteY3" fmla="*/ 162031 h 214788"/>
                  <a:gd name="connsiteX4" fmla="*/ 51187 w 345068"/>
                  <a:gd name="connsiteY4" fmla="*/ 130327 h 214788"/>
                  <a:gd name="connsiteX5" fmla="*/ 221197 w 345068"/>
                  <a:gd name="connsiteY5" fmla="*/ 130327 h 214788"/>
                  <a:gd name="connsiteX6" fmla="*/ 230220 w 345068"/>
                  <a:gd name="connsiteY6" fmla="*/ 124757 h 214788"/>
                  <a:gd name="connsiteX7" fmla="*/ 282902 w 345068"/>
                  <a:gd name="connsiteY7" fmla="*/ 23377 h 214788"/>
                  <a:gd name="connsiteX8" fmla="*/ 271811 w 345068"/>
                  <a:gd name="connsiteY8" fmla="*/ 0 h 214788"/>
                  <a:gd name="connsiteX9" fmla="*/ 215073 w 345068"/>
                  <a:gd name="connsiteY9" fmla="*/ 109106 h 214788"/>
                  <a:gd name="connsiteX10" fmla="*/ 51208 w 345068"/>
                  <a:gd name="connsiteY10" fmla="*/ 109106 h 214788"/>
                  <a:gd name="connsiteX11" fmla="*/ 0 w 345068"/>
                  <a:gd name="connsiteY11" fmla="*/ 161947 h 214788"/>
                  <a:gd name="connsiteX12" fmla="*/ 51208 w 345068"/>
                  <a:gd name="connsiteY12" fmla="*/ 214788 h 214788"/>
                  <a:gd name="connsiteX13" fmla="*/ 245797 w 345068"/>
                  <a:gd name="connsiteY13" fmla="*/ 214788 h 214788"/>
                  <a:gd name="connsiteX14" fmla="*/ 290655 w 345068"/>
                  <a:gd name="connsiteY14" fmla="*/ 187057 h 214788"/>
                  <a:gd name="connsiteX15" fmla="*/ 345069 w 345068"/>
                  <a:gd name="connsiteY15" fmla="*/ 83573 h 214788"/>
                  <a:gd name="connsiteX16" fmla="*/ 329420 w 345068"/>
                  <a:gd name="connsiteY16" fmla="*/ 69031 h 214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5068" h="214788">
                    <a:moveTo>
                      <a:pt x="272620" y="177038"/>
                    </a:moveTo>
                    <a:cubicBezTo>
                      <a:pt x="267408" y="187352"/>
                      <a:pt x="257049" y="193795"/>
                      <a:pt x="245777" y="193736"/>
                    </a:cubicBezTo>
                    <a:lnTo>
                      <a:pt x="51187" y="193736"/>
                    </a:lnTo>
                    <a:cubicBezTo>
                      <a:pt x="34218" y="193736"/>
                      <a:pt x="20463" y="179542"/>
                      <a:pt x="20463" y="162031"/>
                    </a:cubicBezTo>
                    <a:cubicBezTo>
                      <a:pt x="20463" y="144521"/>
                      <a:pt x="34218" y="130327"/>
                      <a:pt x="51187" y="130327"/>
                    </a:cubicBezTo>
                    <a:lnTo>
                      <a:pt x="221197" y="130327"/>
                    </a:lnTo>
                    <a:cubicBezTo>
                      <a:pt x="224969" y="130327"/>
                      <a:pt x="228436" y="128187"/>
                      <a:pt x="230220" y="124757"/>
                    </a:cubicBezTo>
                    <a:lnTo>
                      <a:pt x="282902" y="23377"/>
                    </a:lnTo>
                    <a:cubicBezTo>
                      <a:pt x="277885" y="16329"/>
                      <a:pt x="274128" y="8412"/>
                      <a:pt x="271811" y="0"/>
                    </a:cubicBezTo>
                    <a:lnTo>
                      <a:pt x="215073" y="109106"/>
                    </a:lnTo>
                    <a:lnTo>
                      <a:pt x="51208" y="109106"/>
                    </a:lnTo>
                    <a:cubicBezTo>
                      <a:pt x="22927" y="109106"/>
                      <a:pt x="0" y="132764"/>
                      <a:pt x="0" y="161947"/>
                    </a:cubicBezTo>
                    <a:cubicBezTo>
                      <a:pt x="0" y="191130"/>
                      <a:pt x="22927" y="214788"/>
                      <a:pt x="51208" y="214788"/>
                    </a:cubicBezTo>
                    <a:lnTo>
                      <a:pt x="245797" y="214788"/>
                    </a:lnTo>
                    <a:cubicBezTo>
                      <a:pt x="264599" y="214926"/>
                      <a:pt x="281904" y="204229"/>
                      <a:pt x="290655" y="187057"/>
                    </a:cubicBezTo>
                    <a:lnTo>
                      <a:pt x="345069" y="83573"/>
                    </a:lnTo>
                    <a:lnTo>
                      <a:pt x="329420" y="69031"/>
                    </a:lnTo>
                    <a:close/>
                  </a:path>
                </a:pathLst>
              </a:custGeom>
              <a:solidFill>
                <a:srgbClr val="C00000"/>
              </a:solidFill>
              <a:ln w="102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/>
              </a:p>
            </p:txBody>
          </p:sp>
          <p:sp>
            <p:nvSpPr>
              <p:cNvPr id="66" name="Freihandform: Form 65">
                <a:extLst>
                  <a:ext uri="{FF2B5EF4-FFF2-40B4-BE49-F238E27FC236}">
                    <a16:creationId xmlns:a16="http://schemas.microsoft.com/office/drawing/2014/main" id="{0D46BB90-E1FD-B95E-BC9D-563D180C4B0B}"/>
                  </a:ext>
                </a:extLst>
              </p:cNvPr>
              <p:cNvSpPr/>
              <p:nvPr/>
            </p:nvSpPr>
            <p:spPr>
              <a:xfrm>
                <a:off x="1956228" y="4561743"/>
                <a:ext cx="163864" cy="169090"/>
              </a:xfrm>
              <a:custGeom>
                <a:avLst/>
                <a:gdLst>
                  <a:gd name="connsiteX0" fmla="*/ 0 w 163864"/>
                  <a:gd name="connsiteY0" fmla="*/ 84545 h 169090"/>
                  <a:gd name="connsiteX1" fmla="*/ 81932 w 163864"/>
                  <a:gd name="connsiteY1" fmla="*/ 169091 h 169090"/>
                  <a:gd name="connsiteX2" fmla="*/ 163865 w 163864"/>
                  <a:gd name="connsiteY2" fmla="*/ 84545 h 169090"/>
                  <a:gd name="connsiteX3" fmla="*/ 81932 w 163864"/>
                  <a:gd name="connsiteY3" fmla="*/ 0 h 169090"/>
                  <a:gd name="connsiteX4" fmla="*/ 0 w 163864"/>
                  <a:gd name="connsiteY4" fmla="*/ 84545 h 169090"/>
                  <a:gd name="connsiteX5" fmla="*/ 143382 w 163864"/>
                  <a:gd name="connsiteY5" fmla="*/ 84545 h 169090"/>
                  <a:gd name="connsiteX6" fmla="*/ 81932 w 163864"/>
                  <a:gd name="connsiteY6" fmla="*/ 147954 h 169090"/>
                  <a:gd name="connsiteX7" fmla="*/ 20483 w 163864"/>
                  <a:gd name="connsiteY7" fmla="*/ 84545 h 169090"/>
                  <a:gd name="connsiteX8" fmla="*/ 81932 w 163864"/>
                  <a:gd name="connsiteY8" fmla="*/ 21136 h 169090"/>
                  <a:gd name="connsiteX9" fmla="*/ 143392 w 163864"/>
                  <a:gd name="connsiteY9" fmla="*/ 84545 h 169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3864" h="169090">
                    <a:moveTo>
                      <a:pt x="0" y="84545"/>
                    </a:moveTo>
                    <a:cubicBezTo>
                      <a:pt x="0" y="131239"/>
                      <a:pt x="36682" y="169091"/>
                      <a:pt x="81932" y="169091"/>
                    </a:cubicBezTo>
                    <a:cubicBezTo>
                      <a:pt x="127183" y="169091"/>
                      <a:pt x="163865" y="131239"/>
                      <a:pt x="163865" y="84545"/>
                    </a:cubicBezTo>
                    <a:cubicBezTo>
                      <a:pt x="163865" y="37852"/>
                      <a:pt x="127183" y="0"/>
                      <a:pt x="81932" y="0"/>
                    </a:cubicBezTo>
                    <a:cubicBezTo>
                      <a:pt x="36682" y="0"/>
                      <a:pt x="0" y="37852"/>
                      <a:pt x="0" y="84545"/>
                    </a:cubicBezTo>
                    <a:close/>
                    <a:moveTo>
                      <a:pt x="143382" y="84545"/>
                    </a:moveTo>
                    <a:cubicBezTo>
                      <a:pt x="143382" y="119565"/>
                      <a:pt x="115870" y="147954"/>
                      <a:pt x="81932" y="147954"/>
                    </a:cubicBezTo>
                    <a:cubicBezTo>
                      <a:pt x="47995" y="147954"/>
                      <a:pt x="20483" y="119565"/>
                      <a:pt x="20483" y="84545"/>
                    </a:cubicBezTo>
                    <a:cubicBezTo>
                      <a:pt x="20483" y="49526"/>
                      <a:pt x="47995" y="21136"/>
                      <a:pt x="81932" y="21136"/>
                    </a:cubicBezTo>
                    <a:cubicBezTo>
                      <a:pt x="115856" y="21177"/>
                      <a:pt x="143347" y="49541"/>
                      <a:pt x="143392" y="84545"/>
                    </a:cubicBezTo>
                    <a:close/>
                  </a:path>
                </a:pathLst>
              </a:custGeom>
              <a:solidFill>
                <a:srgbClr val="C00000"/>
              </a:solidFill>
              <a:ln w="102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/>
              </a:p>
            </p:txBody>
          </p:sp>
          <p:sp>
            <p:nvSpPr>
              <p:cNvPr id="67" name="Freihandform: Form 66">
                <a:extLst>
                  <a:ext uri="{FF2B5EF4-FFF2-40B4-BE49-F238E27FC236}">
                    <a16:creationId xmlns:a16="http://schemas.microsoft.com/office/drawing/2014/main" id="{857E02A9-2C07-34E2-2DE4-BFE99C0DE633}"/>
                  </a:ext>
                </a:extLst>
              </p:cNvPr>
              <p:cNvSpPr/>
              <p:nvPr/>
            </p:nvSpPr>
            <p:spPr>
              <a:xfrm>
                <a:off x="1674542" y="4730858"/>
                <a:ext cx="633022" cy="750549"/>
              </a:xfrm>
              <a:custGeom>
                <a:avLst/>
                <a:gdLst>
                  <a:gd name="connsiteX0" fmla="*/ 602646 w 633022"/>
                  <a:gd name="connsiteY0" fmla="*/ 207525 h 750549"/>
                  <a:gd name="connsiteX1" fmla="*/ 618080 w 633022"/>
                  <a:gd name="connsiteY1" fmla="*/ 169479 h 750549"/>
                  <a:gd name="connsiteX2" fmla="*/ 612120 w 633022"/>
                  <a:gd name="connsiteY2" fmla="*/ 144602 h 750549"/>
                  <a:gd name="connsiteX3" fmla="*/ 575772 w 633022"/>
                  <a:gd name="connsiteY3" fmla="*/ 117885 h 750549"/>
                  <a:gd name="connsiteX4" fmla="*/ 588247 w 633022"/>
                  <a:gd name="connsiteY4" fmla="*/ 91866 h 750549"/>
                  <a:gd name="connsiteX5" fmla="*/ 586710 w 633022"/>
                  <a:gd name="connsiteY5" fmla="*/ 72653 h 750549"/>
                  <a:gd name="connsiteX6" fmla="*/ 570426 w 633022"/>
                  <a:gd name="connsiteY6" fmla="*/ 63618 h 750549"/>
                  <a:gd name="connsiteX7" fmla="*/ 525599 w 633022"/>
                  <a:gd name="connsiteY7" fmla="*/ 63618 h 750549"/>
                  <a:gd name="connsiteX8" fmla="*/ 509100 w 633022"/>
                  <a:gd name="connsiteY8" fmla="*/ 73330 h 750549"/>
                  <a:gd name="connsiteX9" fmla="*/ 508024 w 633022"/>
                  <a:gd name="connsiteY9" fmla="*/ 92352 h 750549"/>
                  <a:gd name="connsiteX10" fmla="*/ 519802 w 633022"/>
                  <a:gd name="connsiteY10" fmla="*/ 116659 h 750549"/>
                  <a:gd name="connsiteX11" fmla="*/ 486855 w 633022"/>
                  <a:gd name="connsiteY11" fmla="*/ 116469 h 750549"/>
                  <a:gd name="connsiteX12" fmla="*/ 319129 w 633022"/>
                  <a:gd name="connsiteY12" fmla="*/ 8135 h 750549"/>
                  <a:gd name="connsiteX13" fmla="*/ 291928 w 633022"/>
                  <a:gd name="connsiteY13" fmla="*/ 8 h 750549"/>
                  <a:gd name="connsiteX14" fmla="*/ 117821 w 633022"/>
                  <a:gd name="connsiteY14" fmla="*/ 8 h 750549"/>
                  <a:gd name="connsiteX15" fmla="*/ 72984 w 633022"/>
                  <a:gd name="connsiteY15" fmla="*/ 27739 h 750549"/>
                  <a:gd name="connsiteX16" fmla="*/ 6526 w 633022"/>
                  <a:gd name="connsiteY16" fmla="*/ 154335 h 750549"/>
                  <a:gd name="connsiteX17" fmla="*/ 2061 w 633022"/>
                  <a:gd name="connsiteY17" fmla="*/ 194082 h 750549"/>
                  <a:gd name="connsiteX18" fmla="*/ 27184 w 633022"/>
                  <a:gd name="connsiteY18" fmla="*/ 226167 h 750549"/>
                  <a:gd name="connsiteX19" fmla="*/ 51210 w 633022"/>
                  <a:gd name="connsiteY19" fmla="*/ 232508 h 750549"/>
                  <a:gd name="connsiteX20" fmla="*/ 96058 w 633022"/>
                  <a:gd name="connsiteY20" fmla="*/ 204798 h 750549"/>
                  <a:gd name="connsiteX21" fmla="*/ 148454 w 633022"/>
                  <a:gd name="connsiteY21" fmla="*/ 105658 h 750549"/>
                  <a:gd name="connsiteX22" fmla="*/ 185682 w 633022"/>
                  <a:gd name="connsiteY22" fmla="*/ 105658 h 750549"/>
                  <a:gd name="connsiteX23" fmla="*/ 95730 w 633022"/>
                  <a:gd name="connsiteY23" fmla="*/ 278839 h 750549"/>
                  <a:gd name="connsiteX24" fmla="*/ 106463 w 633022"/>
                  <a:gd name="connsiteY24" fmla="*/ 342945 h 750549"/>
                  <a:gd name="connsiteX25" fmla="*/ 260998 w 633022"/>
                  <a:gd name="connsiteY25" fmla="*/ 487592 h 750549"/>
                  <a:gd name="connsiteX26" fmla="*/ 252027 w 633022"/>
                  <a:gd name="connsiteY26" fmla="*/ 694622 h 750549"/>
                  <a:gd name="connsiteX27" fmla="*/ 264050 w 633022"/>
                  <a:gd name="connsiteY27" fmla="*/ 732826 h 750549"/>
                  <a:gd name="connsiteX28" fmla="*/ 300121 w 633022"/>
                  <a:gd name="connsiteY28" fmla="*/ 750549 h 750549"/>
                  <a:gd name="connsiteX29" fmla="*/ 302169 w 633022"/>
                  <a:gd name="connsiteY29" fmla="*/ 750549 h 750549"/>
                  <a:gd name="connsiteX30" fmla="*/ 353377 w 633022"/>
                  <a:gd name="connsiteY30" fmla="*/ 700298 h 750549"/>
                  <a:gd name="connsiteX31" fmla="*/ 363619 w 633022"/>
                  <a:gd name="connsiteY31" fmla="*/ 468115 h 750549"/>
                  <a:gd name="connsiteX32" fmla="*/ 347078 w 633022"/>
                  <a:gd name="connsiteY32" fmla="*/ 426730 h 750549"/>
                  <a:gd name="connsiteX33" fmla="*/ 253522 w 633022"/>
                  <a:gd name="connsiteY33" fmla="*/ 337143 h 750549"/>
                  <a:gd name="connsiteX34" fmla="*/ 349035 w 633022"/>
                  <a:gd name="connsiteY34" fmla="*/ 153447 h 750549"/>
                  <a:gd name="connsiteX35" fmla="*/ 452587 w 633022"/>
                  <a:gd name="connsiteY35" fmla="*/ 220471 h 750549"/>
                  <a:gd name="connsiteX36" fmla="*/ 458005 w 633022"/>
                  <a:gd name="connsiteY36" fmla="*/ 222087 h 750549"/>
                  <a:gd name="connsiteX37" fmla="*/ 498746 w 633022"/>
                  <a:gd name="connsiteY37" fmla="*/ 222140 h 750549"/>
                  <a:gd name="connsiteX38" fmla="*/ 463013 w 633022"/>
                  <a:gd name="connsiteY38" fmla="*/ 315024 h 750549"/>
                  <a:gd name="connsiteX39" fmla="*/ 548018 w 633022"/>
                  <a:gd name="connsiteY39" fmla="*/ 412336 h 750549"/>
                  <a:gd name="connsiteX40" fmla="*/ 633023 w 633022"/>
                  <a:gd name="connsiteY40" fmla="*/ 315024 h 750549"/>
                  <a:gd name="connsiteX41" fmla="*/ 592476 w 633022"/>
                  <a:gd name="connsiteY41" fmla="*/ 215324 h 750549"/>
                  <a:gd name="connsiteX42" fmla="*/ 602646 w 633022"/>
                  <a:gd name="connsiteY42" fmla="*/ 207525 h 750549"/>
                  <a:gd name="connsiteX43" fmla="*/ 539077 w 633022"/>
                  <a:gd name="connsiteY43" fmla="*/ 109240 h 750549"/>
                  <a:gd name="connsiteX44" fmla="*/ 527279 w 633022"/>
                  <a:gd name="connsiteY44" fmla="*/ 84891 h 750549"/>
                  <a:gd name="connsiteX45" fmla="*/ 527367 w 633022"/>
                  <a:gd name="connsiteY45" fmla="*/ 84755 h 750549"/>
                  <a:gd name="connsiteX46" fmla="*/ 527371 w 633022"/>
                  <a:gd name="connsiteY46" fmla="*/ 84754 h 750549"/>
                  <a:gd name="connsiteX47" fmla="*/ 568849 w 633022"/>
                  <a:gd name="connsiteY47" fmla="*/ 84352 h 750549"/>
                  <a:gd name="connsiteX48" fmla="*/ 568949 w 633022"/>
                  <a:gd name="connsiteY48" fmla="*/ 84460 h 750549"/>
                  <a:gd name="connsiteX49" fmla="*/ 568941 w 633022"/>
                  <a:gd name="connsiteY49" fmla="*/ 84500 h 750549"/>
                  <a:gd name="connsiteX50" fmla="*/ 556887 w 633022"/>
                  <a:gd name="connsiteY50" fmla="*/ 109631 h 750549"/>
                  <a:gd name="connsiteX51" fmla="*/ 553886 w 633022"/>
                  <a:gd name="connsiteY51" fmla="*/ 116955 h 750549"/>
                  <a:gd name="connsiteX52" fmla="*/ 542272 w 633022"/>
                  <a:gd name="connsiteY52" fmla="*/ 116881 h 750549"/>
                  <a:gd name="connsiteX53" fmla="*/ 539077 w 633022"/>
                  <a:gd name="connsiteY53" fmla="*/ 109262 h 750549"/>
                  <a:gd name="connsiteX54" fmla="*/ 350632 w 633022"/>
                  <a:gd name="connsiteY54" fmla="*/ 129510 h 750549"/>
                  <a:gd name="connsiteX55" fmla="*/ 336515 w 633022"/>
                  <a:gd name="connsiteY55" fmla="*/ 132852 h 750549"/>
                  <a:gd name="connsiteX56" fmla="*/ 336171 w 633022"/>
                  <a:gd name="connsiteY56" fmla="*/ 133463 h 750549"/>
                  <a:gd name="connsiteX57" fmla="*/ 231707 w 633022"/>
                  <a:gd name="connsiteY57" fmla="*/ 334311 h 750549"/>
                  <a:gd name="connsiteX58" fmla="*/ 233756 w 633022"/>
                  <a:gd name="connsiteY58" fmla="*/ 347056 h 750549"/>
                  <a:gd name="connsiteX59" fmla="*/ 333273 w 633022"/>
                  <a:gd name="connsiteY59" fmla="*/ 442349 h 750549"/>
                  <a:gd name="connsiteX60" fmla="*/ 343156 w 633022"/>
                  <a:gd name="connsiteY60" fmla="*/ 466741 h 750549"/>
                  <a:gd name="connsiteX61" fmla="*/ 332914 w 633022"/>
                  <a:gd name="connsiteY61" fmla="*/ 699241 h 750549"/>
                  <a:gd name="connsiteX62" fmla="*/ 302190 w 633022"/>
                  <a:gd name="connsiteY62" fmla="*/ 729349 h 750549"/>
                  <a:gd name="connsiteX63" fmla="*/ 300633 w 633022"/>
                  <a:gd name="connsiteY63" fmla="*/ 729349 h 750549"/>
                  <a:gd name="connsiteX64" fmla="*/ 279525 w 633022"/>
                  <a:gd name="connsiteY64" fmla="*/ 718866 h 750549"/>
                  <a:gd name="connsiteX65" fmla="*/ 272499 w 633022"/>
                  <a:gd name="connsiteY65" fmla="*/ 695986 h 750549"/>
                  <a:gd name="connsiteX66" fmla="*/ 281717 w 633022"/>
                  <a:gd name="connsiteY66" fmla="*/ 483502 h 750549"/>
                  <a:gd name="connsiteX67" fmla="*/ 278368 w 633022"/>
                  <a:gd name="connsiteY67" fmla="*/ 475206 h 750549"/>
                  <a:gd name="connsiteX68" fmla="*/ 120279 w 633022"/>
                  <a:gd name="connsiteY68" fmla="*/ 327251 h 750549"/>
                  <a:gd name="connsiteX69" fmla="*/ 113837 w 633022"/>
                  <a:gd name="connsiteY69" fmla="*/ 288783 h 750549"/>
                  <a:gd name="connsiteX70" fmla="*/ 211839 w 633022"/>
                  <a:gd name="connsiteY70" fmla="*/ 100141 h 750549"/>
                  <a:gd name="connsiteX71" fmla="*/ 207659 w 633022"/>
                  <a:gd name="connsiteY71" fmla="*/ 85831 h 750549"/>
                  <a:gd name="connsiteX72" fmla="*/ 202816 w 633022"/>
                  <a:gd name="connsiteY72" fmla="*/ 84574 h 750549"/>
                  <a:gd name="connsiteX73" fmla="*/ 142391 w 633022"/>
                  <a:gd name="connsiteY73" fmla="*/ 84574 h 750549"/>
                  <a:gd name="connsiteX74" fmla="*/ 133399 w 633022"/>
                  <a:gd name="connsiteY74" fmla="*/ 90080 h 750549"/>
                  <a:gd name="connsiteX75" fmla="*/ 78094 w 633022"/>
                  <a:gd name="connsiteY75" fmla="*/ 194790 h 750549"/>
                  <a:gd name="connsiteX76" fmla="*/ 51251 w 633022"/>
                  <a:gd name="connsiteY76" fmla="*/ 211424 h 750549"/>
                  <a:gd name="connsiteX77" fmla="*/ 36575 w 633022"/>
                  <a:gd name="connsiteY77" fmla="*/ 207366 h 750549"/>
                  <a:gd name="connsiteX78" fmla="*/ 21766 w 633022"/>
                  <a:gd name="connsiteY78" fmla="*/ 188227 h 750549"/>
                  <a:gd name="connsiteX79" fmla="*/ 24408 w 633022"/>
                  <a:gd name="connsiteY79" fmla="*/ 164660 h 750549"/>
                  <a:gd name="connsiteX80" fmla="*/ 90978 w 633022"/>
                  <a:gd name="connsiteY80" fmla="*/ 37778 h 750549"/>
                  <a:gd name="connsiteX81" fmla="*/ 117801 w 633022"/>
                  <a:gd name="connsiteY81" fmla="*/ 21144 h 750549"/>
                  <a:gd name="connsiteX82" fmla="*/ 291907 w 633022"/>
                  <a:gd name="connsiteY82" fmla="*/ 21144 h 750549"/>
                  <a:gd name="connsiteX83" fmla="*/ 307976 w 633022"/>
                  <a:gd name="connsiteY83" fmla="*/ 25879 h 750549"/>
                  <a:gd name="connsiteX84" fmla="*/ 478437 w 633022"/>
                  <a:gd name="connsiteY84" fmla="*/ 136041 h 750549"/>
                  <a:gd name="connsiteX85" fmla="*/ 483824 w 633022"/>
                  <a:gd name="connsiteY85" fmla="*/ 137648 h 750549"/>
                  <a:gd name="connsiteX86" fmla="*/ 567169 w 633022"/>
                  <a:gd name="connsiteY86" fmla="*/ 138144 h 750549"/>
                  <a:gd name="connsiteX87" fmla="*/ 567169 w 633022"/>
                  <a:gd name="connsiteY87" fmla="*/ 138144 h 750549"/>
                  <a:gd name="connsiteX88" fmla="*/ 594074 w 633022"/>
                  <a:gd name="connsiteY88" fmla="*/ 154620 h 750549"/>
                  <a:gd name="connsiteX89" fmla="*/ 597577 w 633022"/>
                  <a:gd name="connsiteY89" fmla="*/ 169891 h 750549"/>
                  <a:gd name="connsiteX90" fmla="*/ 588288 w 633022"/>
                  <a:gd name="connsiteY90" fmla="*/ 192423 h 750549"/>
                  <a:gd name="connsiteX91" fmla="*/ 566934 w 633022"/>
                  <a:gd name="connsiteY91" fmla="*/ 201194 h 750549"/>
                  <a:gd name="connsiteX92" fmla="*/ 460965 w 633022"/>
                  <a:gd name="connsiteY92" fmla="*/ 200951 h 750549"/>
                  <a:gd name="connsiteX93" fmla="*/ 572874 w 633022"/>
                  <a:gd name="connsiteY93" fmla="*/ 223567 h 750549"/>
                  <a:gd name="connsiteX94" fmla="*/ 612458 w 633022"/>
                  <a:gd name="connsiteY94" fmla="*/ 314992 h 750549"/>
                  <a:gd name="connsiteX95" fmla="*/ 547936 w 633022"/>
                  <a:gd name="connsiteY95" fmla="*/ 391168 h 750549"/>
                  <a:gd name="connsiteX96" fmla="*/ 483414 w 633022"/>
                  <a:gd name="connsiteY96" fmla="*/ 314992 h 750549"/>
                  <a:gd name="connsiteX97" fmla="*/ 522998 w 633022"/>
                  <a:gd name="connsiteY97" fmla="*/ 223567 h 750549"/>
                  <a:gd name="connsiteX98" fmla="*/ 524022 w 633022"/>
                  <a:gd name="connsiteY98" fmla="*/ 222172 h 750549"/>
                  <a:gd name="connsiteX99" fmla="*/ 566575 w 633022"/>
                  <a:gd name="connsiteY99" fmla="*/ 222267 h 750549"/>
                  <a:gd name="connsiteX100" fmla="*/ 571625 w 633022"/>
                  <a:gd name="connsiteY100" fmla="*/ 221887 h 750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633022" h="750549">
                    <a:moveTo>
                      <a:pt x="602646" y="207525"/>
                    </a:moveTo>
                    <a:cubicBezTo>
                      <a:pt x="612582" y="197530"/>
                      <a:pt x="618153" y="183797"/>
                      <a:pt x="618080" y="169479"/>
                    </a:cubicBezTo>
                    <a:cubicBezTo>
                      <a:pt x="617923" y="160831"/>
                      <a:pt x="615886" y="152329"/>
                      <a:pt x="612120" y="144602"/>
                    </a:cubicBezTo>
                    <a:cubicBezTo>
                      <a:pt x="604558" y="130469"/>
                      <a:pt x="591188" y="120641"/>
                      <a:pt x="575772" y="117885"/>
                    </a:cubicBezTo>
                    <a:lnTo>
                      <a:pt x="588247" y="91866"/>
                    </a:lnTo>
                    <a:cubicBezTo>
                      <a:pt x="590904" y="85604"/>
                      <a:pt x="590327" y="78381"/>
                      <a:pt x="586710" y="72653"/>
                    </a:cubicBezTo>
                    <a:cubicBezTo>
                      <a:pt x="583104" y="67003"/>
                      <a:pt x="576983" y="63606"/>
                      <a:pt x="570426" y="63618"/>
                    </a:cubicBezTo>
                    <a:lnTo>
                      <a:pt x="525599" y="63618"/>
                    </a:lnTo>
                    <a:cubicBezTo>
                      <a:pt x="518833" y="63661"/>
                      <a:pt x="512579" y="67342"/>
                      <a:pt x="509100" y="73330"/>
                    </a:cubicBezTo>
                    <a:cubicBezTo>
                      <a:pt x="505562" y="79047"/>
                      <a:pt x="505156" y="86249"/>
                      <a:pt x="508024" y="92352"/>
                    </a:cubicBezTo>
                    <a:lnTo>
                      <a:pt x="519802" y="116659"/>
                    </a:lnTo>
                    <a:lnTo>
                      <a:pt x="486855" y="116469"/>
                    </a:lnTo>
                    <a:lnTo>
                      <a:pt x="319129" y="8135"/>
                    </a:lnTo>
                    <a:cubicBezTo>
                      <a:pt x="311061" y="2664"/>
                      <a:pt x="301580" y="-169"/>
                      <a:pt x="291928" y="8"/>
                    </a:cubicBezTo>
                    <a:lnTo>
                      <a:pt x="117821" y="8"/>
                    </a:lnTo>
                    <a:cubicBezTo>
                      <a:pt x="99022" y="-145"/>
                      <a:pt x="81716" y="10558"/>
                      <a:pt x="72984" y="27739"/>
                    </a:cubicBezTo>
                    <a:lnTo>
                      <a:pt x="6526" y="154335"/>
                    </a:lnTo>
                    <a:cubicBezTo>
                      <a:pt x="-189" y="166389"/>
                      <a:pt x="-1803" y="180763"/>
                      <a:pt x="2061" y="194082"/>
                    </a:cubicBezTo>
                    <a:cubicBezTo>
                      <a:pt x="5870" y="207851"/>
                      <a:pt x="14938" y="219433"/>
                      <a:pt x="27184" y="226167"/>
                    </a:cubicBezTo>
                    <a:cubicBezTo>
                      <a:pt x="34634" y="230102"/>
                      <a:pt x="42843" y="232269"/>
                      <a:pt x="51210" y="232508"/>
                    </a:cubicBezTo>
                    <a:cubicBezTo>
                      <a:pt x="69925" y="232353"/>
                      <a:pt x="87090" y="221748"/>
                      <a:pt x="96058" y="204798"/>
                    </a:cubicBezTo>
                    <a:lnTo>
                      <a:pt x="148454" y="105658"/>
                    </a:lnTo>
                    <a:lnTo>
                      <a:pt x="185682" y="105658"/>
                    </a:lnTo>
                    <a:lnTo>
                      <a:pt x="95730" y="278839"/>
                    </a:lnTo>
                    <a:cubicBezTo>
                      <a:pt x="84602" y="300213"/>
                      <a:pt x="89030" y="326663"/>
                      <a:pt x="106463" y="342945"/>
                    </a:cubicBezTo>
                    <a:lnTo>
                      <a:pt x="260998" y="487592"/>
                    </a:lnTo>
                    <a:lnTo>
                      <a:pt x="252027" y="694622"/>
                    </a:lnTo>
                    <a:cubicBezTo>
                      <a:pt x="250770" y="708522"/>
                      <a:pt x="255119" y="722342"/>
                      <a:pt x="264050" y="732826"/>
                    </a:cubicBezTo>
                    <a:cubicBezTo>
                      <a:pt x="273216" y="743578"/>
                      <a:pt x="286254" y="749984"/>
                      <a:pt x="300121" y="750549"/>
                    </a:cubicBezTo>
                    <a:lnTo>
                      <a:pt x="302169" y="750549"/>
                    </a:lnTo>
                    <a:cubicBezTo>
                      <a:pt x="329386" y="750293"/>
                      <a:pt x="351763" y="728334"/>
                      <a:pt x="353377" y="700298"/>
                    </a:cubicBezTo>
                    <a:lnTo>
                      <a:pt x="363619" y="468115"/>
                    </a:lnTo>
                    <a:cubicBezTo>
                      <a:pt x="364771" y="452394"/>
                      <a:pt x="358634" y="437042"/>
                      <a:pt x="347078" y="426730"/>
                    </a:cubicBezTo>
                    <a:lnTo>
                      <a:pt x="253522" y="337143"/>
                    </a:lnTo>
                    <a:lnTo>
                      <a:pt x="349035" y="153447"/>
                    </a:lnTo>
                    <a:lnTo>
                      <a:pt x="452587" y="220471"/>
                    </a:lnTo>
                    <a:cubicBezTo>
                      <a:pt x="454212" y="221518"/>
                      <a:pt x="456089" y="222078"/>
                      <a:pt x="458005" y="222087"/>
                    </a:cubicBezTo>
                    <a:lnTo>
                      <a:pt x="498746" y="222140"/>
                    </a:lnTo>
                    <a:cubicBezTo>
                      <a:pt x="480669" y="248043"/>
                      <a:pt x="463013" y="277486"/>
                      <a:pt x="463013" y="315024"/>
                    </a:cubicBezTo>
                    <a:cubicBezTo>
                      <a:pt x="463013" y="368689"/>
                      <a:pt x="501122" y="412336"/>
                      <a:pt x="548018" y="412336"/>
                    </a:cubicBezTo>
                    <a:cubicBezTo>
                      <a:pt x="594914" y="412336"/>
                      <a:pt x="633023" y="368689"/>
                      <a:pt x="633023" y="315024"/>
                    </a:cubicBezTo>
                    <a:cubicBezTo>
                      <a:pt x="633023" y="274136"/>
                      <a:pt x="612099" y="242886"/>
                      <a:pt x="592476" y="215324"/>
                    </a:cubicBezTo>
                    <a:cubicBezTo>
                      <a:pt x="596168" y="213173"/>
                      <a:pt x="599585" y="210552"/>
                      <a:pt x="602646" y="207525"/>
                    </a:cubicBezTo>
                    <a:close/>
                    <a:moveTo>
                      <a:pt x="539077" y="109240"/>
                    </a:moveTo>
                    <a:lnTo>
                      <a:pt x="527279" y="84891"/>
                    </a:lnTo>
                    <a:cubicBezTo>
                      <a:pt x="527266" y="84828"/>
                      <a:pt x="527306" y="84768"/>
                      <a:pt x="527367" y="84755"/>
                    </a:cubicBezTo>
                    <a:cubicBezTo>
                      <a:pt x="527369" y="84754"/>
                      <a:pt x="527370" y="84754"/>
                      <a:pt x="527371" y="84754"/>
                    </a:cubicBezTo>
                    <a:lnTo>
                      <a:pt x="568849" y="84352"/>
                    </a:lnTo>
                    <a:cubicBezTo>
                      <a:pt x="568905" y="84353"/>
                      <a:pt x="568950" y="84401"/>
                      <a:pt x="568949" y="84460"/>
                    </a:cubicBezTo>
                    <a:cubicBezTo>
                      <a:pt x="568949" y="84474"/>
                      <a:pt x="568946" y="84488"/>
                      <a:pt x="568941" y="84500"/>
                    </a:cubicBezTo>
                    <a:lnTo>
                      <a:pt x="556887" y="109631"/>
                    </a:lnTo>
                    <a:cubicBezTo>
                      <a:pt x="555740" y="112009"/>
                      <a:pt x="554839" y="114472"/>
                      <a:pt x="553886" y="116955"/>
                    </a:cubicBezTo>
                    <a:lnTo>
                      <a:pt x="542272" y="116881"/>
                    </a:lnTo>
                    <a:cubicBezTo>
                      <a:pt x="541310" y="114345"/>
                      <a:pt x="540285" y="111735"/>
                      <a:pt x="539077" y="109262"/>
                    </a:cubicBezTo>
                    <a:close/>
                    <a:moveTo>
                      <a:pt x="350632" y="129510"/>
                    </a:moveTo>
                    <a:cubicBezTo>
                      <a:pt x="345839" y="126411"/>
                      <a:pt x="339519" y="127907"/>
                      <a:pt x="336515" y="132852"/>
                    </a:cubicBezTo>
                    <a:cubicBezTo>
                      <a:pt x="336394" y="133052"/>
                      <a:pt x="336279" y="133256"/>
                      <a:pt x="336171" y="133463"/>
                    </a:cubicBezTo>
                    <a:lnTo>
                      <a:pt x="231707" y="334311"/>
                    </a:lnTo>
                    <a:cubicBezTo>
                      <a:pt x="229501" y="338546"/>
                      <a:pt x="230343" y="343783"/>
                      <a:pt x="233756" y="347056"/>
                    </a:cubicBezTo>
                    <a:lnTo>
                      <a:pt x="333273" y="442349"/>
                    </a:lnTo>
                    <a:cubicBezTo>
                      <a:pt x="340200" y="448349"/>
                      <a:pt x="343883" y="457439"/>
                      <a:pt x="343156" y="466741"/>
                    </a:cubicBezTo>
                    <a:lnTo>
                      <a:pt x="332914" y="699241"/>
                    </a:lnTo>
                    <a:cubicBezTo>
                      <a:pt x="331935" y="716050"/>
                      <a:pt x="318509" y="729208"/>
                      <a:pt x="302190" y="729349"/>
                    </a:cubicBezTo>
                    <a:lnTo>
                      <a:pt x="300633" y="729349"/>
                    </a:lnTo>
                    <a:cubicBezTo>
                      <a:pt x="292498" y="729004"/>
                      <a:pt x="284861" y="725211"/>
                      <a:pt x="279525" y="718866"/>
                    </a:cubicBezTo>
                    <a:cubicBezTo>
                      <a:pt x="274203" y="712579"/>
                      <a:pt x="271657" y="704289"/>
                      <a:pt x="272499" y="695986"/>
                    </a:cubicBezTo>
                    <a:lnTo>
                      <a:pt x="281717" y="483502"/>
                    </a:lnTo>
                    <a:cubicBezTo>
                      <a:pt x="281861" y="480359"/>
                      <a:pt x="280632" y="477314"/>
                      <a:pt x="278368" y="475206"/>
                    </a:cubicBezTo>
                    <a:lnTo>
                      <a:pt x="120279" y="327251"/>
                    </a:lnTo>
                    <a:cubicBezTo>
                      <a:pt x="109829" y="317475"/>
                      <a:pt x="107172" y="301612"/>
                      <a:pt x="113837" y="288783"/>
                    </a:cubicBezTo>
                    <a:lnTo>
                      <a:pt x="211839" y="100141"/>
                    </a:lnTo>
                    <a:cubicBezTo>
                      <a:pt x="214514" y="94999"/>
                      <a:pt x="212643" y="88592"/>
                      <a:pt x="207659" y="85831"/>
                    </a:cubicBezTo>
                    <a:cubicBezTo>
                      <a:pt x="206170" y="85007"/>
                      <a:pt x="204506" y="84574"/>
                      <a:pt x="202816" y="84574"/>
                    </a:cubicBezTo>
                    <a:lnTo>
                      <a:pt x="142391" y="84574"/>
                    </a:lnTo>
                    <a:cubicBezTo>
                      <a:pt x="138642" y="84573"/>
                      <a:pt x="135194" y="86686"/>
                      <a:pt x="133399" y="90080"/>
                    </a:cubicBezTo>
                    <a:lnTo>
                      <a:pt x="78094" y="194790"/>
                    </a:lnTo>
                    <a:cubicBezTo>
                      <a:pt x="72670" y="204887"/>
                      <a:pt x="62437" y="211229"/>
                      <a:pt x="51251" y="211424"/>
                    </a:cubicBezTo>
                    <a:cubicBezTo>
                      <a:pt x="46133" y="211180"/>
                      <a:pt x="41126" y="209796"/>
                      <a:pt x="36575" y="207366"/>
                    </a:cubicBezTo>
                    <a:cubicBezTo>
                      <a:pt x="29331" y="203318"/>
                      <a:pt x="23987" y="196413"/>
                      <a:pt x="21766" y="188227"/>
                    </a:cubicBezTo>
                    <a:cubicBezTo>
                      <a:pt x="19455" y="180332"/>
                      <a:pt x="20412" y="171802"/>
                      <a:pt x="24408" y="164660"/>
                    </a:cubicBezTo>
                    <a:lnTo>
                      <a:pt x="90978" y="37778"/>
                    </a:lnTo>
                    <a:cubicBezTo>
                      <a:pt x="96196" y="27489"/>
                      <a:pt x="106547" y="21070"/>
                      <a:pt x="117801" y="21144"/>
                    </a:cubicBezTo>
                    <a:lnTo>
                      <a:pt x="291907" y="21144"/>
                    </a:lnTo>
                    <a:cubicBezTo>
                      <a:pt x="297608" y="20980"/>
                      <a:pt x="303219" y="22633"/>
                      <a:pt x="307976" y="25879"/>
                    </a:cubicBezTo>
                    <a:lnTo>
                      <a:pt x="478437" y="136041"/>
                    </a:lnTo>
                    <a:cubicBezTo>
                      <a:pt x="480053" y="137083"/>
                      <a:pt x="481918" y="137640"/>
                      <a:pt x="483824" y="137648"/>
                    </a:cubicBezTo>
                    <a:lnTo>
                      <a:pt x="567169" y="138144"/>
                    </a:lnTo>
                    <a:lnTo>
                      <a:pt x="567169" y="138144"/>
                    </a:lnTo>
                    <a:cubicBezTo>
                      <a:pt x="578346" y="138283"/>
                      <a:pt x="588602" y="144564"/>
                      <a:pt x="594074" y="154620"/>
                    </a:cubicBezTo>
                    <a:cubicBezTo>
                      <a:pt x="596300" y="159389"/>
                      <a:pt x="597495" y="164599"/>
                      <a:pt x="597577" y="169891"/>
                    </a:cubicBezTo>
                    <a:cubicBezTo>
                      <a:pt x="597567" y="178390"/>
                      <a:pt x="594215" y="186521"/>
                      <a:pt x="588288" y="192423"/>
                    </a:cubicBezTo>
                    <a:cubicBezTo>
                      <a:pt x="582686" y="198322"/>
                      <a:pt x="574932" y="201507"/>
                      <a:pt x="566934" y="201194"/>
                    </a:cubicBezTo>
                    <a:lnTo>
                      <a:pt x="460965" y="200951"/>
                    </a:lnTo>
                    <a:close/>
                    <a:moveTo>
                      <a:pt x="572874" y="223567"/>
                    </a:moveTo>
                    <a:cubicBezTo>
                      <a:pt x="592333" y="250801"/>
                      <a:pt x="612458" y="278955"/>
                      <a:pt x="612458" y="314992"/>
                    </a:cubicBezTo>
                    <a:cubicBezTo>
                      <a:pt x="612458" y="357001"/>
                      <a:pt x="583535" y="391168"/>
                      <a:pt x="547936" y="391168"/>
                    </a:cubicBezTo>
                    <a:cubicBezTo>
                      <a:pt x="512336" y="391168"/>
                      <a:pt x="483414" y="357001"/>
                      <a:pt x="483414" y="314992"/>
                    </a:cubicBezTo>
                    <a:cubicBezTo>
                      <a:pt x="483414" y="278955"/>
                      <a:pt x="503539" y="250801"/>
                      <a:pt x="522998" y="223567"/>
                    </a:cubicBezTo>
                    <a:lnTo>
                      <a:pt x="524022" y="222172"/>
                    </a:lnTo>
                    <a:lnTo>
                      <a:pt x="566575" y="222267"/>
                    </a:lnTo>
                    <a:cubicBezTo>
                      <a:pt x="568264" y="222235"/>
                      <a:pt x="569950" y="222109"/>
                      <a:pt x="571625" y="221887"/>
                    </a:cubicBezTo>
                    <a:close/>
                  </a:path>
                </a:pathLst>
              </a:custGeom>
              <a:solidFill>
                <a:srgbClr val="C00000"/>
              </a:solidFill>
              <a:ln w="102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dirty="0"/>
              </a:p>
            </p:txBody>
          </p:sp>
        </p:grpSp>
        <p:grpSp>
          <p:nvGrpSpPr>
            <p:cNvPr id="68" name="Grafik 52" descr="Schlafen Silhouette">
              <a:extLst>
                <a:ext uri="{FF2B5EF4-FFF2-40B4-BE49-F238E27FC236}">
                  <a16:creationId xmlns:a16="http://schemas.microsoft.com/office/drawing/2014/main" id="{0F56B44F-D58D-F944-4D15-5655DD1C90B4}"/>
                </a:ext>
              </a:extLst>
            </p:cNvPr>
            <p:cNvGrpSpPr/>
            <p:nvPr/>
          </p:nvGrpSpPr>
          <p:grpSpPr>
            <a:xfrm>
              <a:off x="2744567" y="5639589"/>
              <a:ext cx="860290" cy="496704"/>
              <a:chOff x="2744567" y="5639589"/>
              <a:chExt cx="860290" cy="496704"/>
            </a:xfrm>
            <a:solidFill>
              <a:srgbClr val="000000"/>
            </a:solidFill>
          </p:grpSpPr>
          <p:sp>
            <p:nvSpPr>
              <p:cNvPr id="69" name="Freihandform: Form 68">
                <a:extLst>
                  <a:ext uri="{FF2B5EF4-FFF2-40B4-BE49-F238E27FC236}">
                    <a16:creationId xmlns:a16="http://schemas.microsoft.com/office/drawing/2014/main" id="{B1D9AC10-3B91-7194-77E8-4D959DE94E55}"/>
                  </a:ext>
                </a:extLst>
              </p:cNvPr>
              <p:cNvSpPr/>
              <p:nvPr/>
            </p:nvSpPr>
            <p:spPr>
              <a:xfrm>
                <a:off x="2806016" y="5766407"/>
                <a:ext cx="122898" cy="126818"/>
              </a:xfrm>
              <a:custGeom>
                <a:avLst/>
                <a:gdLst>
                  <a:gd name="connsiteX0" fmla="*/ 122899 w 122898"/>
                  <a:gd name="connsiteY0" fmla="*/ 63409 h 126818"/>
                  <a:gd name="connsiteX1" fmla="*/ 61449 w 122898"/>
                  <a:gd name="connsiteY1" fmla="*/ 0 h 126818"/>
                  <a:gd name="connsiteX2" fmla="*/ 0 w 122898"/>
                  <a:gd name="connsiteY2" fmla="*/ 63409 h 126818"/>
                  <a:gd name="connsiteX3" fmla="*/ 61449 w 122898"/>
                  <a:gd name="connsiteY3" fmla="*/ 126818 h 126818"/>
                  <a:gd name="connsiteX4" fmla="*/ 122899 w 122898"/>
                  <a:gd name="connsiteY4" fmla="*/ 63409 h 126818"/>
                  <a:gd name="connsiteX5" fmla="*/ 61449 w 122898"/>
                  <a:gd name="connsiteY5" fmla="*/ 105682 h 126818"/>
                  <a:gd name="connsiteX6" fmla="*/ 20483 w 122898"/>
                  <a:gd name="connsiteY6" fmla="*/ 63409 h 126818"/>
                  <a:gd name="connsiteX7" fmla="*/ 61449 w 122898"/>
                  <a:gd name="connsiteY7" fmla="*/ 21136 h 126818"/>
                  <a:gd name="connsiteX8" fmla="*/ 102416 w 122898"/>
                  <a:gd name="connsiteY8" fmla="*/ 63409 h 126818"/>
                  <a:gd name="connsiteX9" fmla="*/ 61449 w 122898"/>
                  <a:gd name="connsiteY9" fmla="*/ 105682 h 126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2898" h="126818">
                    <a:moveTo>
                      <a:pt x="122899" y="63409"/>
                    </a:moveTo>
                    <a:cubicBezTo>
                      <a:pt x="122899" y="28389"/>
                      <a:pt x="95387" y="0"/>
                      <a:pt x="61449" y="0"/>
                    </a:cubicBezTo>
                    <a:cubicBezTo>
                      <a:pt x="27512" y="0"/>
                      <a:pt x="0" y="28389"/>
                      <a:pt x="0" y="63409"/>
                    </a:cubicBezTo>
                    <a:cubicBezTo>
                      <a:pt x="0" y="98429"/>
                      <a:pt x="27512" y="126818"/>
                      <a:pt x="61449" y="126818"/>
                    </a:cubicBezTo>
                    <a:cubicBezTo>
                      <a:pt x="95370" y="126777"/>
                      <a:pt x="122859" y="98412"/>
                      <a:pt x="122899" y="63409"/>
                    </a:cubicBezTo>
                    <a:close/>
                    <a:moveTo>
                      <a:pt x="61449" y="105682"/>
                    </a:moveTo>
                    <a:cubicBezTo>
                      <a:pt x="38825" y="105682"/>
                      <a:pt x="20483" y="86755"/>
                      <a:pt x="20483" y="63409"/>
                    </a:cubicBezTo>
                    <a:cubicBezTo>
                      <a:pt x="20483" y="40063"/>
                      <a:pt x="38825" y="21136"/>
                      <a:pt x="61449" y="21136"/>
                    </a:cubicBezTo>
                    <a:cubicBezTo>
                      <a:pt x="84074" y="21136"/>
                      <a:pt x="102416" y="40063"/>
                      <a:pt x="102416" y="63409"/>
                    </a:cubicBezTo>
                    <a:cubicBezTo>
                      <a:pt x="102416" y="86755"/>
                      <a:pt x="84074" y="105682"/>
                      <a:pt x="61449" y="10568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2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/>
              </a:p>
            </p:txBody>
          </p:sp>
          <p:sp>
            <p:nvSpPr>
              <p:cNvPr id="70" name="Freihandform: Form 69">
                <a:extLst>
                  <a:ext uri="{FF2B5EF4-FFF2-40B4-BE49-F238E27FC236}">
                    <a16:creationId xmlns:a16="http://schemas.microsoft.com/office/drawing/2014/main" id="{70F139FF-5BCA-9022-55F1-8B5506B4C033}"/>
                  </a:ext>
                </a:extLst>
              </p:cNvPr>
              <p:cNvSpPr/>
              <p:nvPr/>
            </p:nvSpPr>
            <p:spPr>
              <a:xfrm>
                <a:off x="2744567" y="5639589"/>
                <a:ext cx="860290" cy="496704"/>
              </a:xfrm>
              <a:custGeom>
                <a:avLst/>
                <a:gdLst>
                  <a:gd name="connsiteX0" fmla="*/ 20483 w 860290"/>
                  <a:gd name="connsiteY0" fmla="*/ 380454 h 496704"/>
                  <a:gd name="connsiteX1" fmla="*/ 348213 w 860290"/>
                  <a:gd name="connsiteY1" fmla="*/ 380454 h 496704"/>
                  <a:gd name="connsiteX2" fmla="*/ 348213 w 860290"/>
                  <a:gd name="connsiteY2" fmla="*/ 391023 h 496704"/>
                  <a:gd name="connsiteX3" fmla="*/ 399421 w 860290"/>
                  <a:gd name="connsiteY3" fmla="*/ 443863 h 496704"/>
                  <a:gd name="connsiteX4" fmla="*/ 839807 w 860290"/>
                  <a:gd name="connsiteY4" fmla="*/ 443863 h 496704"/>
                  <a:gd name="connsiteX5" fmla="*/ 839807 w 860290"/>
                  <a:gd name="connsiteY5" fmla="*/ 496704 h 496704"/>
                  <a:gd name="connsiteX6" fmla="*/ 860290 w 860290"/>
                  <a:gd name="connsiteY6" fmla="*/ 496704 h 496704"/>
                  <a:gd name="connsiteX7" fmla="*/ 860290 w 860290"/>
                  <a:gd name="connsiteY7" fmla="*/ 200795 h 496704"/>
                  <a:gd name="connsiteX8" fmla="*/ 809083 w 860290"/>
                  <a:gd name="connsiteY8" fmla="*/ 147954 h 496704"/>
                  <a:gd name="connsiteX9" fmla="*/ 297005 w 860290"/>
                  <a:gd name="connsiteY9" fmla="*/ 147954 h 496704"/>
                  <a:gd name="connsiteX10" fmla="*/ 194589 w 860290"/>
                  <a:gd name="connsiteY10" fmla="*/ 253636 h 496704"/>
                  <a:gd name="connsiteX11" fmla="*/ 20483 w 860290"/>
                  <a:gd name="connsiteY11" fmla="*/ 253636 h 496704"/>
                  <a:gd name="connsiteX12" fmla="*/ 20483 w 860290"/>
                  <a:gd name="connsiteY12" fmla="*/ 10568 h 496704"/>
                  <a:gd name="connsiteX13" fmla="*/ 10242 w 860290"/>
                  <a:gd name="connsiteY13" fmla="*/ 0 h 496704"/>
                  <a:gd name="connsiteX14" fmla="*/ 0 w 860290"/>
                  <a:gd name="connsiteY14" fmla="*/ 10568 h 496704"/>
                  <a:gd name="connsiteX15" fmla="*/ 0 w 860290"/>
                  <a:gd name="connsiteY15" fmla="*/ 496704 h 496704"/>
                  <a:gd name="connsiteX16" fmla="*/ 20483 w 860290"/>
                  <a:gd name="connsiteY16" fmla="*/ 496704 h 496704"/>
                  <a:gd name="connsiteX17" fmla="*/ 368696 w 860290"/>
                  <a:gd name="connsiteY17" fmla="*/ 380454 h 496704"/>
                  <a:gd name="connsiteX18" fmla="*/ 368696 w 860290"/>
                  <a:gd name="connsiteY18" fmla="*/ 169091 h 496704"/>
                  <a:gd name="connsiteX19" fmla="*/ 809083 w 860290"/>
                  <a:gd name="connsiteY19" fmla="*/ 169091 h 496704"/>
                  <a:gd name="connsiteX20" fmla="*/ 839807 w 860290"/>
                  <a:gd name="connsiteY20" fmla="*/ 200795 h 496704"/>
                  <a:gd name="connsiteX21" fmla="*/ 839807 w 860290"/>
                  <a:gd name="connsiteY21" fmla="*/ 422727 h 496704"/>
                  <a:gd name="connsiteX22" fmla="*/ 399421 w 860290"/>
                  <a:gd name="connsiteY22" fmla="*/ 422727 h 496704"/>
                  <a:gd name="connsiteX23" fmla="*/ 368696 w 860290"/>
                  <a:gd name="connsiteY23" fmla="*/ 391023 h 496704"/>
                  <a:gd name="connsiteX24" fmla="*/ 297005 w 860290"/>
                  <a:gd name="connsiteY24" fmla="*/ 169091 h 496704"/>
                  <a:gd name="connsiteX25" fmla="*/ 348213 w 860290"/>
                  <a:gd name="connsiteY25" fmla="*/ 169091 h 496704"/>
                  <a:gd name="connsiteX26" fmla="*/ 348213 w 860290"/>
                  <a:gd name="connsiteY26" fmla="*/ 253636 h 496704"/>
                  <a:gd name="connsiteX27" fmla="*/ 215073 w 860290"/>
                  <a:gd name="connsiteY27" fmla="*/ 253636 h 496704"/>
                  <a:gd name="connsiteX28" fmla="*/ 297005 w 860290"/>
                  <a:gd name="connsiteY28" fmla="*/ 169091 h 496704"/>
                  <a:gd name="connsiteX29" fmla="*/ 20483 w 860290"/>
                  <a:gd name="connsiteY29" fmla="*/ 274773 h 496704"/>
                  <a:gd name="connsiteX30" fmla="*/ 348213 w 860290"/>
                  <a:gd name="connsiteY30" fmla="*/ 274773 h 496704"/>
                  <a:gd name="connsiteX31" fmla="*/ 348213 w 860290"/>
                  <a:gd name="connsiteY31" fmla="*/ 359318 h 496704"/>
                  <a:gd name="connsiteX32" fmla="*/ 20483 w 860290"/>
                  <a:gd name="connsiteY32" fmla="*/ 359318 h 49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860290" h="496704">
                    <a:moveTo>
                      <a:pt x="20483" y="380454"/>
                    </a:moveTo>
                    <a:lnTo>
                      <a:pt x="348213" y="380454"/>
                    </a:lnTo>
                    <a:lnTo>
                      <a:pt x="348213" y="391023"/>
                    </a:lnTo>
                    <a:cubicBezTo>
                      <a:pt x="348247" y="420192"/>
                      <a:pt x="371153" y="443829"/>
                      <a:pt x="399421" y="443863"/>
                    </a:cubicBezTo>
                    <a:lnTo>
                      <a:pt x="839807" y="443863"/>
                    </a:lnTo>
                    <a:lnTo>
                      <a:pt x="839807" y="496704"/>
                    </a:lnTo>
                    <a:lnTo>
                      <a:pt x="860290" y="496704"/>
                    </a:lnTo>
                    <a:lnTo>
                      <a:pt x="860290" y="200795"/>
                    </a:lnTo>
                    <a:cubicBezTo>
                      <a:pt x="860257" y="171626"/>
                      <a:pt x="837350" y="147989"/>
                      <a:pt x="809083" y="147954"/>
                    </a:cubicBezTo>
                    <a:lnTo>
                      <a:pt x="297005" y="147954"/>
                    </a:lnTo>
                    <a:cubicBezTo>
                      <a:pt x="240469" y="148019"/>
                      <a:pt x="194652" y="195297"/>
                      <a:pt x="194589" y="253636"/>
                    </a:cubicBezTo>
                    <a:lnTo>
                      <a:pt x="20483" y="253636"/>
                    </a:lnTo>
                    <a:lnTo>
                      <a:pt x="20483" y="10568"/>
                    </a:lnTo>
                    <a:cubicBezTo>
                      <a:pt x="20483" y="4731"/>
                      <a:pt x="15898" y="0"/>
                      <a:pt x="10242" y="0"/>
                    </a:cubicBezTo>
                    <a:cubicBezTo>
                      <a:pt x="4585" y="0"/>
                      <a:pt x="0" y="4731"/>
                      <a:pt x="0" y="10568"/>
                    </a:cubicBezTo>
                    <a:lnTo>
                      <a:pt x="0" y="496704"/>
                    </a:lnTo>
                    <a:lnTo>
                      <a:pt x="20483" y="496704"/>
                    </a:lnTo>
                    <a:close/>
                    <a:moveTo>
                      <a:pt x="368696" y="380454"/>
                    </a:moveTo>
                    <a:lnTo>
                      <a:pt x="368696" y="169091"/>
                    </a:lnTo>
                    <a:lnTo>
                      <a:pt x="809083" y="169091"/>
                    </a:lnTo>
                    <a:cubicBezTo>
                      <a:pt x="826052" y="169091"/>
                      <a:pt x="839807" y="183285"/>
                      <a:pt x="839807" y="200795"/>
                    </a:cubicBezTo>
                    <a:lnTo>
                      <a:pt x="839807" y="422727"/>
                    </a:lnTo>
                    <a:lnTo>
                      <a:pt x="399421" y="422727"/>
                    </a:lnTo>
                    <a:cubicBezTo>
                      <a:pt x="382451" y="422727"/>
                      <a:pt x="368696" y="408533"/>
                      <a:pt x="368696" y="391023"/>
                    </a:cubicBezTo>
                    <a:close/>
                    <a:moveTo>
                      <a:pt x="297005" y="169091"/>
                    </a:moveTo>
                    <a:lnTo>
                      <a:pt x="348213" y="169091"/>
                    </a:lnTo>
                    <a:lnTo>
                      <a:pt x="348213" y="253636"/>
                    </a:lnTo>
                    <a:lnTo>
                      <a:pt x="215073" y="253636"/>
                    </a:lnTo>
                    <a:cubicBezTo>
                      <a:pt x="215124" y="206965"/>
                      <a:pt x="251776" y="169144"/>
                      <a:pt x="297005" y="169091"/>
                    </a:cubicBezTo>
                    <a:close/>
                    <a:moveTo>
                      <a:pt x="20483" y="274773"/>
                    </a:moveTo>
                    <a:lnTo>
                      <a:pt x="348213" y="274773"/>
                    </a:lnTo>
                    <a:lnTo>
                      <a:pt x="348213" y="359318"/>
                    </a:lnTo>
                    <a:lnTo>
                      <a:pt x="20483" y="359318"/>
                    </a:lnTo>
                    <a:close/>
                  </a:path>
                </a:pathLst>
              </a:custGeom>
              <a:solidFill>
                <a:srgbClr val="000000"/>
              </a:solidFill>
              <a:ln w="102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/>
              </a:p>
            </p:txBody>
          </p:sp>
        </p:grpSp>
        <p:grpSp>
          <p:nvGrpSpPr>
            <p:cNvPr id="71" name="Grafik 53" descr="Spiegelung mit einfarbiger Füllung">
              <a:extLst>
                <a:ext uri="{FF2B5EF4-FFF2-40B4-BE49-F238E27FC236}">
                  <a16:creationId xmlns:a16="http://schemas.microsoft.com/office/drawing/2014/main" id="{74326768-E1B8-62A4-A9CD-3EC34AEC803C}"/>
                </a:ext>
              </a:extLst>
            </p:cNvPr>
            <p:cNvGrpSpPr/>
            <p:nvPr/>
          </p:nvGrpSpPr>
          <p:grpSpPr>
            <a:xfrm>
              <a:off x="4839638" y="4983205"/>
              <a:ext cx="942227" cy="750340"/>
              <a:chOff x="4839638" y="4983205"/>
              <a:chExt cx="942227" cy="750340"/>
            </a:xfrm>
            <a:solidFill>
              <a:srgbClr val="C00000"/>
            </a:solidFill>
          </p:grpSpPr>
          <p:sp>
            <p:nvSpPr>
              <p:cNvPr id="72" name="Freihandform: Form 71">
                <a:extLst>
                  <a:ext uri="{FF2B5EF4-FFF2-40B4-BE49-F238E27FC236}">
                    <a16:creationId xmlns:a16="http://schemas.microsoft.com/office/drawing/2014/main" id="{0C403A10-C69F-D69C-0CFB-CCABC97883BB}"/>
                  </a:ext>
                </a:extLst>
              </p:cNvPr>
              <p:cNvSpPr/>
              <p:nvPr/>
            </p:nvSpPr>
            <p:spPr>
              <a:xfrm>
                <a:off x="4839638" y="5040057"/>
                <a:ext cx="466745" cy="593091"/>
              </a:xfrm>
              <a:custGeom>
                <a:avLst/>
                <a:gdLst>
                  <a:gd name="connsiteX0" fmla="*/ 412504 w 466745"/>
                  <a:gd name="connsiteY0" fmla="*/ 224526 h 593091"/>
                  <a:gd name="connsiteX1" fmla="*/ 412504 w 466745"/>
                  <a:gd name="connsiteY1" fmla="*/ 220986 h 593091"/>
                  <a:gd name="connsiteX2" fmla="*/ 214153 w 466745"/>
                  <a:gd name="connsiteY2" fmla="*/ 156 h 593091"/>
                  <a:gd name="connsiteX3" fmla="*/ 148 w 466745"/>
                  <a:gd name="connsiteY3" fmla="*/ 204833 h 593091"/>
                  <a:gd name="connsiteX4" fmla="*/ 148 w 466745"/>
                  <a:gd name="connsiteY4" fmla="*/ 220986 h 593091"/>
                  <a:gd name="connsiteX5" fmla="*/ 81057 w 466745"/>
                  <a:gd name="connsiteY5" fmla="*/ 392359 h 593091"/>
                  <a:gd name="connsiteX6" fmla="*/ 81057 w 466745"/>
                  <a:gd name="connsiteY6" fmla="*/ 571522 h 593091"/>
                  <a:gd name="connsiteX7" fmla="*/ 297922 w 466745"/>
                  <a:gd name="connsiteY7" fmla="*/ 593091 h 593091"/>
                  <a:gd name="connsiteX8" fmla="*/ 297922 w 466745"/>
                  <a:gd name="connsiteY8" fmla="*/ 486543 h 593091"/>
                  <a:gd name="connsiteX9" fmla="*/ 331514 w 466745"/>
                  <a:gd name="connsiteY9" fmla="*/ 486543 h 593091"/>
                  <a:gd name="connsiteX10" fmla="*/ 389143 w 466745"/>
                  <a:gd name="connsiteY10" fmla="*/ 461760 h 593091"/>
                  <a:gd name="connsiteX11" fmla="*/ 412473 w 466745"/>
                  <a:gd name="connsiteY11" fmla="*/ 401522 h 593091"/>
                  <a:gd name="connsiteX12" fmla="*/ 412473 w 466745"/>
                  <a:gd name="connsiteY12" fmla="*/ 359038 h 593091"/>
                  <a:gd name="connsiteX13" fmla="*/ 442665 w 466745"/>
                  <a:gd name="connsiteY13" fmla="*/ 359038 h 593091"/>
                  <a:gd name="connsiteX14" fmla="*/ 459820 w 466745"/>
                  <a:gd name="connsiteY14" fmla="*/ 309462 h 593091"/>
                  <a:gd name="connsiteX15" fmla="*/ 322614 w 466745"/>
                  <a:gd name="connsiteY15" fmla="*/ 239057 h 593091"/>
                  <a:gd name="connsiteX16" fmla="*/ 297010 w 466745"/>
                  <a:gd name="connsiteY16" fmla="*/ 212637 h 593091"/>
                  <a:gd name="connsiteX17" fmla="*/ 322614 w 466745"/>
                  <a:gd name="connsiteY17" fmla="*/ 186216 h 593091"/>
                  <a:gd name="connsiteX18" fmla="*/ 348218 w 466745"/>
                  <a:gd name="connsiteY18" fmla="*/ 212637 h 593091"/>
                  <a:gd name="connsiteX19" fmla="*/ 322614 w 466745"/>
                  <a:gd name="connsiteY19" fmla="*/ 239057 h 59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66745" h="593091">
                    <a:moveTo>
                      <a:pt x="412504" y="224526"/>
                    </a:moveTo>
                    <a:lnTo>
                      <a:pt x="412504" y="220986"/>
                    </a:lnTo>
                    <a:cubicBezTo>
                      <a:pt x="416827" y="103485"/>
                      <a:pt x="328022" y="4617"/>
                      <a:pt x="214153" y="156"/>
                    </a:cubicBezTo>
                    <a:cubicBezTo>
                      <a:pt x="100284" y="-4305"/>
                      <a:pt x="4471" y="87333"/>
                      <a:pt x="148" y="204833"/>
                    </a:cubicBezTo>
                    <a:cubicBezTo>
                      <a:pt x="-49" y="210216"/>
                      <a:pt x="-49" y="215603"/>
                      <a:pt x="148" y="220986"/>
                    </a:cubicBezTo>
                    <a:cubicBezTo>
                      <a:pt x="-131" y="287974"/>
                      <a:pt x="29764" y="351296"/>
                      <a:pt x="81057" y="392359"/>
                    </a:cubicBezTo>
                    <a:lnTo>
                      <a:pt x="81057" y="571522"/>
                    </a:lnTo>
                    <a:lnTo>
                      <a:pt x="297922" y="593091"/>
                    </a:lnTo>
                    <a:lnTo>
                      <a:pt x="297922" y="486543"/>
                    </a:lnTo>
                    <a:lnTo>
                      <a:pt x="331514" y="486543"/>
                    </a:lnTo>
                    <a:cubicBezTo>
                      <a:pt x="353150" y="486503"/>
                      <a:pt x="373882" y="477587"/>
                      <a:pt x="389143" y="461760"/>
                    </a:cubicBezTo>
                    <a:cubicBezTo>
                      <a:pt x="404206" y="445570"/>
                      <a:pt x="412574" y="423965"/>
                      <a:pt x="412473" y="401522"/>
                    </a:cubicBezTo>
                    <a:lnTo>
                      <a:pt x="412473" y="359038"/>
                    </a:lnTo>
                    <a:lnTo>
                      <a:pt x="442665" y="359038"/>
                    </a:lnTo>
                    <a:cubicBezTo>
                      <a:pt x="460506" y="356924"/>
                      <a:pt x="476278" y="335661"/>
                      <a:pt x="459820" y="309462"/>
                    </a:cubicBezTo>
                    <a:close/>
                    <a:moveTo>
                      <a:pt x="322614" y="239057"/>
                    </a:moveTo>
                    <a:cubicBezTo>
                      <a:pt x="308473" y="239057"/>
                      <a:pt x="297010" y="227228"/>
                      <a:pt x="297010" y="212637"/>
                    </a:cubicBezTo>
                    <a:cubicBezTo>
                      <a:pt x="297010" y="198045"/>
                      <a:pt x="308473" y="186216"/>
                      <a:pt x="322614" y="186216"/>
                    </a:cubicBezTo>
                    <a:cubicBezTo>
                      <a:pt x="336755" y="186216"/>
                      <a:pt x="348218" y="198045"/>
                      <a:pt x="348218" y="212637"/>
                    </a:cubicBezTo>
                    <a:cubicBezTo>
                      <a:pt x="348218" y="227228"/>
                      <a:pt x="336755" y="239057"/>
                      <a:pt x="322614" y="239057"/>
                    </a:cubicBezTo>
                    <a:close/>
                  </a:path>
                </a:pathLst>
              </a:custGeom>
              <a:solidFill>
                <a:srgbClr val="C00000"/>
              </a:solidFill>
              <a:ln w="102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/>
              </a:p>
            </p:txBody>
          </p:sp>
          <p:sp>
            <p:nvSpPr>
              <p:cNvPr id="73" name="Freihandform: Form 72">
                <a:extLst>
                  <a:ext uri="{FF2B5EF4-FFF2-40B4-BE49-F238E27FC236}">
                    <a16:creationId xmlns:a16="http://schemas.microsoft.com/office/drawing/2014/main" id="{F1E541CE-ABB6-EB6D-12D9-A96A054FFAB0}"/>
                  </a:ext>
                </a:extLst>
              </p:cNvPr>
              <p:cNvSpPr/>
              <p:nvPr/>
            </p:nvSpPr>
            <p:spPr>
              <a:xfrm>
                <a:off x="5573645" y="5226273"/>
                <a:ext cx="51207" cy="52840"/>
              </a:xfrm>
              <a:custGeom>
                <a:avLst/>
                <a:gdLst>
                  <a:gd name="connsiteX0" fmla="*/ 51208 w 51207"/>
                  <a:gd name="connsiteY0" fmla="*/ 26420 h 52840"/>
                  <a:gd name="connsiteX1" fmla="*/ 25604 w 51207"/>
                  <a:gd name="connsiteY1" fmla="*/ 52841 h 52840"/>
                  <a:gd name="connsiteX2" fmla="*/ 0 w 51207"/>
                  <a:gd name="connsiteY2" fmla="*/ 26420 h 52840"/>
                  <a:gd name="connsiteX3" fmla="*/ 25604 w 51207"/>
                  <a:gd name="connsiteY3" fmla="*/ 0 h 52840"/>
                  <a:gd name="connsiteX4" fmla="*/ 51208 w 51207"/>
                  <a:gd name="connsiteY4" fmla="*/ 26420 h 52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207" h="52840">
                    <a:moveTo>
                      <a:pt x="51208" y="26420"/>
                    </a:moveTo>
                    <a:cubicBezTo>
                      <a:pt x="51208" y="41012"/>
                      <a:pt x="39745" y="52841"/>
                      <a:pt x="25604" y="52841"/>
                    </a:cubicBezTo>
                    <a:cubicBezTo>
                      <a:pt x="11463" y="52841"/>
                      <a:pt x="0" y="41012"/>
                      <a:pt x="0" y="26420"/>
                    </a:cubicBezTo>
                    <a:cubicBezTo>
                      <a:pt x="0" y="11829"/>
                      <a:pt x="11463" y="0"/>
                      <a:pt x="25604" y="0"/>
                    </a:cubicBezTo>
                    <a:cubicBezTo>
                      <a:pt x="39745" y="0"/>
                      <a:pt x="51208" y="11829"/>
                      <a:pt x="51208" y="26420"/>
                    </a:cubicBezTo>
                    <a:close/>
                  </a:path>
                </a:pathLst>
              </a:custGeom>
              <a:solidFill>
                <a:srgbClr val="C00000"/>
              </a:solidFill>
              <a:ln w="102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:a16="http://schemas.microsoft.com/office/drawing/2014/main" id="{51563B21-02C1-6F72-83D5-9EDD1A05EBC6}"/>
                  </a:ext>
                </a:extLst>
              </p:cNvPr>
              <p:cNvSpPr/>
              <p:nvPr/>
            </p:nvSpPr>
            <p:spPr>
              <a:xfrm>
                <a:off x="5351721" y="4983205"/>
                <a:ext cx="430145" cy="750340"/>
              </a:xfrm>
              <a:custGeom>
                <a:avLst/>
                <a:gdLst>
                  <a:gd name="connsiteX0" fmla="*/ 430145 w 430145"/>
                  <a:gd name="connsiteY0" fmla="*/ 322329 h 750340"/>
                  <a:gd name="connsiteX1" fmla="*/ 215073 w 430145"/>
                  <a:gd name="connsiteY1" fmla="*/ 0 h 750340"/>
                  <a:gd name="connsiteX2" fmla="*/ 0 w 430145"/>
                  <a:gd name="connsiteY2" fmla="*/ 322329 h 750340"/>
                  <a:gd name="connsiteX3" fmla="*/ 194589 w 430145"/>
                  <a:gd name="connsiteY3" fmla="*/ 643285 h 750340"/>
                  <a:gd name="connsiteX4" fmla="*/ 194589 w 430145"/>
                  <a:gd name="connsiteY4" fmla="*/ 686932 h 750340"/>
                  <a:gd name="connsiteX5" fmla="*/ 143382 w 430145"/>
                  <a:gd name="connsiteY5" fmla="*/ 686932 h 750340"/>
                  <a:gd name="connsiteX6" fmla="*/ 122899 w 430145"/>
                  <a:gd name="connsiteY6" fmla="*/ 708068 h 750340"/>
                  <a:gd name="connsiteX7" fmla="*/ 122899 w 430145"/>
                  <a:gd name="connsiteY7" fmla="*/ 750341 h 750340"/>
                  <a:gd name="connsiteX8" fmla="*/ 307247 w 430145"/>
                  <a:gd name="connsiteY8" fmla="*/ 750341 h 750340"/>
                  <a:gd name="connsiteX9" fmla="*/ 307247 w 430145"/>
                  <a:gd name="connsiteY9" fmla="*/ 708068 h 750340"/>
                  <a:gd name="connsiteX10" fmla="*/ 286763 w 430145"/>
                  <a:gd name="connsiteY10" fmla="*/ 686932 h 750340"/>
                  <a:gd name="connsiteX11" fmla="*/ 235556 w 430145"/>
                  <a:gd name="connsiteY11" fmla="*/ 686932 h 750340"/>
                  <a:gd name="connsiteX12" fmla="*/ 235556 w 430145"/>
                  <a:gd name="connsiteY12" fmla="*/ 643285 h 750340"/>
                  <a:gd name="connsiteX13" fmla="*/ 430145 w 430145"/>
                  <a:gd name="connsiteY13" fmla="*/ 322329 h 750340"/>
                  <a:gd name="connsiteX14" fmla="*/ 389179 w 430145"/>
                  <a:gd name="connsiteY14" fmla="*/ 322329 h 750340"/>
                  <a:gd name="connsiteX15" fmla="*/ 278150 w 430145"/>
                  <a:gd name="connsiteY15" fmla="*/ 584019 h 750340"/>
                  <a:gd name="connsiteX16" fmla="*/ 278150 w 430145"/>
                  <a:gd name="connsiteY16" fmla="*/ 540235 h 750340"/>
                  <a:gd name="connsiteX17" fmla="*/ 245203 w 430145"/>
                  <a:gd name="connsiteY17" fmla="*/ 540235 h 750340"/>
                  <a:gd name="connsiteX18" fmla="*/ 188721 w 430145"/>
                  <a:gd name="connsiteY18" fmla="*/ 515928 h 750340"/>
                  <a:gd name="connsiteX19" fmla="*/ 165852 w 430145"/>
                  <a:gd name="connsiteY19" fmla="*/ 456936 h 750340"/>
                  <a:gd name="connsiteX20" fmla="*/ 165852 w 430145"/>
                  <a:gd name="connsiteY20" fmla="*/ 415329 h 750340"/>
                  <a:gd name="connsiteX21" fmla="*/ 136264 w 430145"/>
                  <a:gd name="connsiteY21" fmla="*/ 415329 h 750340"/>
                  <a:gd name="connsiteX22" fmla="*/ 119457 w 430145"/>
                  <a:gd name="connsiteY22" fmla="*/ 366716 h 750340"/>
                  <a:gd name="connsiteX23" fmla="*/ 165852 w 430145"/>
                  <a:gd name="connsiteY23" fmla="*/ 283428 h 750340"/>
                  <a:gd name="connsiteX24" fmla="*/ 165852 w 430145"/>
                  <a:gd name="connsiteY24" fmla="*/ 279962 h 750340"/>
                  <a:gd name="connsiteX25" fmla="*/ 299207 w 430145"/>
                  <a:gd name="connsiteY25" fmla="*/ 76091 h 750340"/>
                  <a:gd name="connsiteX26" fmla="*/ 389179 w 430145"/>
                  <a:gd name="connsiteY26" fmla="*/ 322329 h 750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30145" h="750340">
                    <a:moveTo>
                      <a:pt x="430145" y="322329"/>
                    </a:moveTo>
                    <a:cubicBezTo>
                      <a:pt x="430145" y="138570"/>
                      <a:pt x="337684" y="0"/>
                      <a:pt x="215073" y="0"/>
                    </a:cubicBezTo>
                    <a:cubicBezTo>
                      <a:pt x="92461" y="0"/>
                      <a:pt x="0" y="138570"/>
                      <a:pt x="0" y="322329"/>
                    </a:cubicBezTo>
                    <a:cubicBezTo>
                      <a:pt x="0" y="495700"/>
                      <a:pt x="82311" y="628807"/>
                      <a:pt x="194589" y="643285"/>
                    </a:cubicBezTo>
                    <a:lnTo>
                      <a:pt x="194589" y="686932"/>
                    </a:lnTo>
                    <a:lnTo>
                      <a:pt x="143382" y="686932"/>
                    </a:lnTo>
                    <a:cubicBezTo>
                      <a:pt x="132069" y="686932"/>
                      <a:pt x="122899" y="696394"/>
                      <a:pt x="122899" y="708068"/>
                    </a:cubicBezTo>
                    <a:lnTo>
                      <a:pt x="122899" y="750341"/>
                    </a:lnTo>
                    <a:lnTo>
                      <a:pt x="307247" y="750341"/>
                    </a:lnTo>
                    <a:lnTo>
                      <a:pt x="307247" y="708068"/>
                    </a:lnTo>
                    <a:cubicBezTo>
                      <a:pt x="307247" y="696394"/>
                      <a:pt x="298076" y="686932"/>
                      <a:pt x="286763" y="686932"/>
                    </a:cubicBezTo>
                    <a:lnTo>
                      <a:pt x="235556" y="686932"/>
                    </a:lnTo>
                    <a:lnTo>
                      <a:pt x="235556" y="643285"/>
                    </a:lnTo>
                    <a:cubicBezTo>
                      <a:pt x="347824" y="628807"/>
                      <a:pt x="430145" y="495700"/>
                      <a:pt x="430145" y="322329"/>
                    </a:cubicBezTo>
                    <a:close/>
                    <a:moveTo>
                      <a:pt x="389179" y="322329"/>
                    </a:moveTo>
                    <a:cubicBezTo>
                      <a:pt x="389179" y="443398"/>
                      <a:pt x="343706" y="544166"/>
                      <a:pt x="278150" y="584019"/>
                    </a:cubicBezTo>
                    <a:lnTo>
                      <a:pt x="278150" y="540235"/>
                    </a:lnTo>
                    <a:lnTo>
                      <a:pt x="245203" y="540235"/>
                    </a:lnTo>
                    <a:cubicBezTo>
                      <a:pt x="223995" y="540190"/>
                      <a:pt x="203675" y="531445"/>
                      <a:pt x="188721" y="515928"/>
                    </a:cubicBezTo>
                    <a:cubicBezTo>
                      <a:pt x="173963" y="500075"/>
                      <a:pt x="165762" y="478918"/>
                      <a:pt x="165852" y="456936"/>
                    </a:cubicBezTo>
                    <a:lnTo>
                      <a:pt x="165852" y="415329"/>
                    </a:lnTo>
                    <a:lnTo>
                      <a:pt x="136264" y="415329"/>
                    </a:lnTo>
                    <a:cubicBezTo>
                      <a:pt x="118782" y="413216"/>
                      <a:pt x="103317" y="392428"/>
                      <a:pt x="119457" y="366716"/>
                    </a:cubicBezTo>
                    <a:lnTo>
                      <a:pt x="165852" y="283428"/>
                    </a:lnTo>
                    <a:lnTo>
                      <a:pt x="165852" y="279962"/>
                    </a:lnTo>
                    <a:cubicBezTo>
                      <a:pt x="161943" y="189115"/>
                      <a:pt x="216096" y="106327"/>
                      <a:pt x="299207" y="76091"/>
                    </a:cubicBezTo>
                    <a:cubicBezTo>
                      <a:pt x="353241" y="123066"/>
                      <a:pt x="389179" y="214693"/>
                      <a:pt x="389179" y="322329"/>
                    </a:cubicBezTo>
                    <a:close/>
                  </a:path>
                </a:pathLst>
              </a:custGeom>
              <a:solidFill>
                <a:srgbClr val="C00000"/>
              </a:solidFill>
              <a:ln w="102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/>
              </a:p>
            </p:txBody>
          </p:sp>
        </p:grpSp>
        <p:sp>
          <p:nvSpPr>
            <p:cNvPr id="55" name="Sprechblase: rechteckig mit abgerundeten Ecken 54">
              <a:extLst>
                <a:ext uri="{FF2B5EF4-FFF2-40B4-BE49-F238E27FC236}">
                  <a16:creationId xmlns:a16="http://schemas.microsoft.com/office/drawing/2014/main" id="{3880659A-61F6-9686-62AF-4AEA0B4F001F}"/>
                </a:ext>
              </a:extLst>
            </p:cNvPr>
            <p:cNvSpPr/>
            <p:nvPr/>
          </p:nvSpPr>
          <p:spPr>
            <a:xfrm>
              <a:off x="2759297" y="4835251"/>
              <a:ext cx="1428389" cy="679745"/>
            </a:xfrm>
            <a:prstGeom prst="wedgeRoundRectCallo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CD4D19A0-0EC1-1997-0CAD-C995627BCBDE}"/>
                </a:ext>
              </a:extLst>
            </p:cNvPr>
            <p:cNvSpPr txBox="1"/>
            <p:nvPr/>
          </p:nvSpPr>
          <p:spPr>
            <a:xfrm>
              <a:off x="2742455" y="4996579"/>
              <a:ext cx="1475754" cy="512227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de-DE" sz="1500" dirty="0" err="1"/>
                <a:t>Thief</a:t>
              </a:r>
              <a:r>
                <a:rPr lang="de-DE" sz="1500" dirty="0"/>
                <a:t> </a:t>
              </a:r>
              <a:r>
                <a:rPr lang="de-DE" sz="1500" dirty="0" err="1"/>
                <a:t>is</a:t>
              </a:r>
              <a:r>
                <a:rPr lang="de-DE" sz="1500" dirty="0"/>
                <a:t> </a:t>
              </a:r>
              <a:r>
                <a:rPr lang="de-DE" sz="1500" dirty="0" err="1"/>
                <a:t>sleeping</a:t>
              </a:r>
              <a:r>
                <a:rPr lang="de-DE" sz="1500" dirty="0"/>
                <a:t> </a:t>
              </a:r>
            </a:p>
          </p:txBody>
        </p:sp>
        <p:sp>
          <p:nvSpPr>
            <p:cNvPr id="57" name="Sprechblase: rechteckig mit abgerundeten Ecken 56">
              <a:extLst>
                <a:ext uri="{FF2B5EF4-FFF2-40B4-BE49-F238E27FC236}">
                  <a16:creationId xmlns:a16="http://schemas.microsoft.com/office/drawing/2014/main" id="{3F2D8DA0-C528-FC5F-D767-2F8D233D373F}"/>
                </a:ext>
              </a:extLst>
            </p:cNvPr>
            <p:cNvSpPr/>
            <p:nvPr/>
          </p:nvSpPr>
          <p:spPr>
            <a:xfrm>
              <a:off x="4414330" y="4194626"/>
              <a:ext cx="1467262" cy="679745"/>
            </a:xfrm>
            <a:prstGeom prst="wedgeRoundRectCallo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7499E5FA-7A45-495F-0F7B-3A9CC0F6261B}"/>
                </a:ext>
              </a:extLst>
            </p:cNvPr>
            <p:cNvSpPr txBox="1"/>
            <p:nvPr/>
          </p:nvSpPr>
          <p:spPr>
            <a:xfrm>
              <a:off x="4535423" y="4398620"/>
              <a:ext cx="1572813" cy="54276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de-DE" sz="1500" dirty="0"/>
                <a:t>Time </a:t>
              </a:r>
              <a:r>
                <a:rPr lang="de-DE" sz="1500" dirty="0" err="1"/>
                <a:t>to</a:t>
              </a:r>
              <a:r>
                <a:rPr lang="de-DE" sz="1500" dirty="0"/>
                <a:t> </a:t>
              </a:r>
              <a:r>
                <a:rPr lang="de-DE" sz="1500" dirty="0" err="1"/>
                <a:t>rob</a:t>
              </a:r>
              <a:r>
                <a:rPr lang="de-DE" sz="1500" dirty="0"/>
                <a:t>!</a:t>
              </a:r>
            </a:p>
          </p:txBody>
        </p:sp>
        <p:pic>
          <p:nvPicPr>
            <p:cNvPr id="75" name="Grafik 74" descr="Räuber Silhouette">
              <a:extLst>
                <a:ext uri="{FF2B5EF4-FFF2-40B4-BE49-F238E27FC236}">
                  <a16:creationId xmlns:a16="http://schemas.microsoft.com/office/drawing/2014/main" id="{BA3BCEC6-BBA7-D681-AECE-FD5718217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967192" y="3231785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77" name="Tabelle 77">
            <a:extLst>
              <a:ext uri="{FF2B5EF4-FFF2-40B4-BE49-F238E27FC236}">
                <a16:creationId xmlns:a16="http://schemas.microsoft.com/office/drawing/2014/main" id="{A00380B4-9FAC-6E51-C8F2-B8C98FF23F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383909"/>
              </p:ext>
            </p:extLst>
          </p:nvPr>
        </p:nvGraphicFramePr>
        <p:xfrm>
          <a:off x="561419" y="1532357"/>
          <a:ext cx="647713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7139">
                  <a:extLst>
                    <a:ext uri="{9D8B030D-6E8A-4147-A177-3AD203B41FA5}">
                      <a16:colId xmlns:a16="http://schemas.microsoft.com/office/drawing/2014/main" val="2391877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Normal Transaction Times vs.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Fraudulent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 Transaction Times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667598"/>
                  </a:ext>
                </a:extLst>
              </a:tr>
            </a:tbl>
          </a:graphicData>
        </a:graphic>
      </p:graphicFrame>
      <p:sp>
        <p:nvSpPr>
          <p:cNvPr id="78" name="Titel 1">
            <a:extLst>
              <a:ext uri="{FF2B5EF4-FFF2-40B4-BE49-F238E27FC236}">
                <a16:creationId xmlns:a16="http://schemas.microsoft.com/office/drawing/2014/main" id="{5D478CF3-34C0-8FCE-851A-B57A40D5A54A}"/>
              </a:ext>
            </a:extLst>
          </p:cNvPr>
          <p:cNvSpPr txBox="1">
            <a:spLocks/>
          </p:cNvSpPr>
          <p:nvPr/>
        </p:nvSpPr>
        <p:spPr>
          <a:xfrm>
            <a:off x="810881" y="305966"/>
            <a:ext cx="10581019" cy="7848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solidFill>
                  <a:schemeClr val="bg1"/>
                </a:solidFill>
                <a:latin typeface="+mn-lt"/>
              </a:rPr>
              <a:t>Observation:</a:t>
            </a:r>
            <a:br>
              <a:rPr lang="en-US" sz="3700" b="1" dirty="0">
                <a:solidFill>
                  <a:schemeClr val="bg1"/>
                </a:solidFill>
                <a:latin typeface="+mn-lt"/>
              </a:rPr>
            </a:br>
            <a:r>
              <a:rPr lang="en-US" sz="2400" dirty="0">
                <a:solidFill>
                  <a:schemeClr val="bg1"/>
                </a:solidFill>
                <a:latin typeface="+mn-lt"/>
              </a:rPr>
              <a:t>W</a:t>
            </a:r>
            <a:r>
              <a:rPr lang="en-US" sz="2400" kern="1200" dirty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hen do regular transactions take place vs. fraudulent transactions? </a:t>
            </a:r>
            <a:endParaRPr lang="de-D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895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90C17DD-E1EB-225C-E10B-9B8F58CE4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" y="0"/>
            <a:ext cx="12188952" cy="6858000"/>
          </a:xfrm>
          <a:prstGeom prst="rect">
            <a:avLst/>
          </a:prstGeom>
          <a:noFill/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60E1844-5C68-2627-B6FC-0AD41D25E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881" y="305966"/>
            <a:ext cx="10581019" cy="784830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3000" b="1" i="0" dirty="0">
                <a:solidFill>
                  <a:schemeClr val="bg1"/>
                </a:solidFill>
                <a:effectLst/>
                <a:latin typeface="+mn-lt"/>
              </a:rPr>
              <a:t>Observation:</a:t>
            </a:r>
            <a:br>
              <a:rPr lang="en-US" sz="3700" b="1" i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de-DE" sz="2400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there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a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difference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of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fraudulent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over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non-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fraudulent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transactions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in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each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+mn-lt"/>
              </a:rPr>
              <a:t>category</a:t>
            </a:r>
            <a:r>
              <a:rPr lang="de-DE" sz="2400" dirty="0">
                <a:solidFill>
                  <a:schemeClr val="bg1"/>
                </a:solidFill>
                <a:latin typeface="+mn-lt"/>
              </a:rPr>
              <a:t>?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CAE48D3-A562-ED85-FCF9-3CF53BEA2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0579" y="2132892"/>
            <a:ext cx="4783697" cy="1841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Fraudulent over Non-Fraudulent transaction in Online Shopping and Offline Grocery Shopping categories increased over 10% to 15% in comparison to other category spendings.</a:t>
            </a:r>
            <a:endParaRPr lang="de-DE" sz="2000" dirty="0">
              <a:solidFill>
                <a:schemeClr val="bg1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64673E0-67EB-63E9-E72E-4ECBB7D87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379" y="2095501"/>
            <a:ext cx="4448043" cy="4150216"/>
          </a:xfrm>
          <a:prstGeom prst="rect">
            <a:avLst/>
          </a:prstGeom>
          <a:effectLst/>
        </p:spPr>
      </p:pic>
      <p:graphicFrame>
        <p:nvGraphicFramePr>
          <p:cNvPr id="15" name="Tabelle 14">
            <a:extLst>
              <a:ext uri="{FF2B5EF4-FFF2-40B4-BE49-F238E27FC236}">
                <a16:creationId xmlns:a16="http://schemas.microsoft.com/office/drawing/2014/main" id="{E7F712F5-40E1-80A4-961B-32007066F3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5193829"/>
              </p:ext>
            </p:extLst>
          </p:nvPr>
        </p:nvGraphicFramePr>
        <p:xfrm>
          <a:off x="657724" y="1310668"/>
          <a:ext cx="1448606" cy="49350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8606">
                  <a:extLst>
                    <a:ext uri="{9D8B030D-6E8A-4147-A177-3AD203B41FA5}">
                      <a16:colId xmlns:a16="http://schemas.microsoft.com/office/drawing/2014/main" val="35447731"/>
                    </a:ext>
                  </a:extLst>
                </a:gridCol>
              </a:tblGrid>
              <a:tr h="335230"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6496048"/>
                  </a:ext>
                </a:extLst>
              </a:tr>
              <a:tr h="335230"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568086"/>
                  </a:ext>
                </a:extLst>
              </a:tr>
              <a:tr h="33523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Shopping Online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6033259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Grocery</a:t>
                      </a:r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Offline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053530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Misc</a:t>
                      </a:r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Online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4048573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Shopping Offline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382568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Travel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174392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Grocery</a:t>
                      </a:r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Online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17289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Gas / Transport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519414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Misc</a:t>
                      </a:r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Offline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3017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Personal Care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572718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Entertainment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132188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Health / Fitness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66131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Food / Dining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802313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Kids / </a:t>
                      </a:r>
                      <a:r>
                        <a:rPr lang="de-DE" sz="14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Pets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841495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Home</a:t>
                      </a:r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873271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352214"/>
                  </a:ext>
                </a:extLst>
              </a:tr>
              <a:tr h="261957"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481759"/>
                  </a:ext>
                </a:extLst>
              </a:tr>
            </a:tbl>
          </a:graphicData>
        </a:graphic>
      </p:graphicFrame>
      <p:sp>
        <p:nvSpPr>
          <p:cNvPr id="17" name="Textfeld 16">
            <a:extLst>
              <a:ext uri="{FF2B5EF4-FFF2-40B4-BE49-F238E27FC236}">
                <a16:creationId xmlns:a16="http://schemas.microsoft.com/office/drawing/2014/main" id="{4A2C46A0-E127-6E11-0640-1AE83183A83D}"/>
              </a:ext>
            </a:extLst>
          </p:cNvPr>
          <p:cNvSpPr txBox="1"/>
          <p:nvPr/>
        </p:nvSpPr>
        <p:spPr>
          <a:xfrm>
            <a:off x="3202730" y="5923120"/>
            <a:ext cx="2307935" cy="3225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500" b="1" dirty="0"/>
              <a:t>The </a:t>
            </a:r>
            <a:r>
              <a:rPr lang="de-DE" sz="1500" b="1" dirty="0" err="1"/>
              <a:t>Percentage</a:t>
            </a:r>
            <a:r>
              <a:rPr lang="de-DE" sz="1500" b="1" dirty="0"/>
              <a:t> </a:t>
            </a:r>
            <a:r>
              <a:rPr lang="en-US" sz="1500" b="1" i="0" dirty="0">
                <a:effectLst/>
              </a:rPr>
              <a:t>Difference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7FA3092-68CB-E196-33AB-346E4B54E0B5}"/>
              </a:ext>
            </a:extLst>
          </p:cNvPr>
          <p:cNvSpPr txBox="1"/>
          <p:nvPr/>
        </p:nvSpPr>
        <p:spPr>
          <a:xfrm>
            <a:off x="2106330" y="1310670"/>
            <a:ext cx="4448042" cy="7848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500" b="1" dirty="0"/>
              <a:t>The </a:t>
            </a:r>
            <a:r>
              <a:rPr lang="de-DE" sz="1500" b="1" dirty="0" err="1"/>
              <a:t>Percentage</a:t>
            </a:r>
            <a:r>
              <a:rPr lang="de-DE" sz="1500" b="1" dirty="0"/>
              <a:t> </a:t>
            </a:r>
            <a:r>
              <a:rPr lang="en-US" sz="1500" b="1" i="0" dirty="0">
                <a:effectLst/>
              </a:rPr>
              <a:t>Difference of Fraudulent over </a:t>
            </a:r>
          </a:p>
          <a:p>
            <a:pPr algn="ctr"/>
            <a:r>
              <a:rPr lang="en-US" sz="1500" b="1" i="0" dirty="0">
                <a:effectLst/>
              </a:rPr>
              <a:t>Non-Fraudulent Transactions made in Each Spending Category</a:t>
            </a:r>
            <a:endParaRPr lang="de-DE" sz="1500" b="1" dirty="0"/>
          </a:p>
        </p:txBody>
      </p:sp>
    </p:spTree>
    <p:extLst>
      <p:ext uri="{BB962C8B-B14F-4D97-AF65-F5344CB8AC3E}">
        <p14:creationId xmlns:p14="http://schemas.microsoft.com/office/powerpoint/2010/main" val="712869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artial Circle 38">
            <a:extLst>
              <a:ext uri="{FF2B5EF4-FFF2-40B4-BE49-F238E27FC236}">
                <a16:creationId xmlns:a16="http://schemas.microsoft.com/office/drawing/2014/main" id="{1EACB7D4-456F-4F43-9764-3E67D9E00B91}"/>
              </a:ext>
            </a:extLst>
          </p:cNvPr>
          <p:cNvSpPr/>
          <p:nvPr/>
        </p:nvSpPr>
        <p:spPr>
          <a:xfrm rot="16200000">
            <a:off x="-3221138" y="2753832"/>
            <a:ext cx="6442276" cy="8208335"/>
          </a:xfrm>
          <a:prstGeom prst="pie">
            <a:avLst>
              <a:gd name="adj1" fmla="val 0"/>
              <a:gd name="adj2" fmla="val 540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72647-534F-48C8-9480-E5E31987B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4400" b="1" dirty="0">
                <a:solidFill>
                  <a:schemeClr val="tx1"/>
                </a:solidFill>
              </a:rPr>
              <a:t>MACHINE LEARNING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715BF-04C0-4C04-B124-0D0D5E737E6B}"/>
              </a:ext>
            </a:extLst>
          </p:cNvPr>
          <p:cNvSpPr txBox="1"/>
          <p:nvPr/>
        </p:nvSpPr>
        <p:spPr>
          <a:xfrm>
            <a:off x="3229761" y="1142426"/>
            <a:ext cx="51760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 err="1">
                <a:solidFill>
                  <a:srgbClr val="00B050"/>
                </a:solidFill>
              </a:rPr>
              <a:t>Choose</a:t>
            </a:r>
            <a:r>
              <a:rPr lang="fr-FR" sz="3200" b="1" dirty="0">
                <a:solidFill>
                  <a:srgbClr val="00B050"/>
                </a:solidFill>
              </a:rPr>
              <a:t>  A Model!</a:t>
            </a:r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BC4EF4-3F5F-4F46-9980-6B87F983A86E}"/>
              </a:ext>
            </a:extLst>
          </p:cNvPr>
          <p:cNvSpPr txBox="1"/>
          <p:nvPr/>
        </p:nvSpPr>
        <p:spPr>
          <a:xfrm>
            <a:off x="3229761" y="1678015"/>
            <a:ext cx="5176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Good </a:t>
            </a:r>
            <a:r>
              <a:rPr lang="fr-FR" b="1" dirty="0" err="1">
                <a:solidFill>
                  <a:schemeClr val="bg1">
                    <a:lumMod val="50000"/>
                  </a:schemeClr>
                </a:solidFill>
              </a:rPr>
              <a:t>RECALL</a:t>
            </a:r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50000"/>
                  </a:schemeClr>
                </a:solidFill>
              </a:rPr>
              <a:t>EQUALS</a:t>
            </a:r>
            <a:r>
              <a:rPr lang="fr-FR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good </a:t>
            </a:r>
            <a:r>
              <a:rPr lang="fr-FR" b="1" dirty="0" err="1">
                <a:solidFill>
                  <a:schemeClr val="bg1">
                    <a:lumMod val="50000"/>
                  </a:schemeClr>
                </a:solidFill>
              </a:rPr>
              <a:t>DETECTION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36C0CEA-0EF7-460C-88F0-7ED9603256EC}"/>
              </a:ext>
            </a:extLst>
          </p:cNvPr>
          <p:cNvGrpSpPr/>
          <p:nvPr/>
        </p:nvGrpSpPr>
        <p:grpSpPr>
          <a:xfrm>
            <a:off x="4247206" y="2787687"/>
            <a:ext cx="2683953" cy="3806197"/>
            <a:chOff x="5100425" y="3192140"/>
            <a:chExt cx="1633058" cy="2562835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C5D9B31-0D1C-420E-86FC-586EA943CCC9}"/>
                </a:ext>
              </a:extLst>
            </p:cNvPr>
            <p:cNvSpPr/>
            <p:nvPr/>
          </p:nvSpPr>
          <p:spPr>
            <a:xfrm>
              <a:off x="5100425" y="3192140"/>
              <a:ext cx="1633058" cy="2562835"/>
            </a:xfrm>
            <a:prstGeom prst="roundRect">
              <a:avLst/>
            </a:prstGeom>
            <a:gradFill flip="none" rotWithShape="1">
              <a:gsLst>
                <a:gs pos="0">
                  <a:srgbClr val="00CC00">
                    <a:shade val="30000"/>
                    <a:satMod val="115000"/>
                  </a:srgbClr>
                </a:gs>
                <a:gs pos="50000">
                  <a:srgbClr val="00CC00">
                    <a:shade val="67500"/>
                    <a:satMod val="115000"/>
                  </a:srgbClr>
                </a:gs>
                <a:gs pos="100000">
                  <a:srgbClr val="00CC00">
                    <a:shade val="100000"/>
                    <a:satMod val="115000"/>
                  </a:srgbClr>
                </a:gs>
              </a:gsLst>
              <a:lin ang="18900000" scaled="1"/>
              <a:tileRect/>
            </a:gradFill>
            <a:ln cap="rnd" cmpd="dbl">
              <a:solidFill>
                <a:srgbClr val="00CC00">
                  <a:alpha val="9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683953"/>
                        <a:gd name="connsiteY0" fmla="*/ 447334 h 3806197"/>
                        <a:gd name="connsiteX1" fmla="*/ 447334 w 2683953"/>
                        <a:gd name="connsiteY1" fmla="*/ 0 h 3806197"/>
                        <a:gd name="connsiteX2" fmla="*/ 1061655 w 2683953"/>
                        <a:gd name="connsiteY2" fmla="*/ 0 h 3806197"/>
                        <a:gd name="connsiteX3" fmla="*/ 1604405 w 2683953"/>
                        <a:gd name="connsiteY3" fmla="*/ 0 h 3806197"/>
                        <a:gd name="connsiteX4" fmla="*/ 2236619 w 2683953"/>
                        <a:gd name="connsiteY4" fmla="*/ 0 h 3806197"/>
                        <a:gd name="connsiteX5" fmla="*/ 2683953 w 2683953"/>
                        <a:gd name="connsiteY5" fmla="*/ 447334 h 3806197"/>
                        <a:gd name="connsiteX6" fmla="*/ 2683953 w 2683953"/>
                        <a:gd name="connsiteY6" fmla="*/ 942294 h 3806197"/>
                        <a:gd name="connsiteX7" fmla="*/ 2683953 w 2683953"/>
                        <a:gd name="connsiteY7" fmla="*/ 1553715 h 3806197"/>
                        <a:gd name="connsiteX8" fmla="*/ 2683953 w 2683953"/>
                        <a:gd name="connsiteY8" fmla="*/ 2048675 h 3806197"/>
                        <a:gd name="connsiteX9" fmla="*/ 2683953 w 2683953"/>
                        <a:gd name="connsiteY9" fmla="*/ 2660096 h 3806197"/>
                        <a:gd name="connsiteX10" fmla="*/ 2683953 w 2683953"/>
                        <a:gd name="connsiteY10" fmla="*/ 3358863 h 3806197"/>
                        <a:gd name="connsiteX11" fmla="*/ 2236619 w 2683953"/>
                        <a:gd name="connsiteY11" fmla="*/ 3806197 h 3806197"/>
                        <a:gd name="connsiteX12" fmla="*/ 1604405 w 2683953"/>
                        <a:gd name="connsiteY12" fmla="*/ 3806197 h 3806197"/>
                        <a:gd name="connsiteX13" fmla="*/ 1043762 w 2683953"/>
                        <a:gd name="connsiteY13" fmla="*/ 3806197 h 3806197"/>
                        <a:gd name="connsiteX14" fmla="*/ 447334 w 2683953"/>
                        <a:gd name="connsiteY14" fmla="*/ 3806197 h 3806197"/>
                        <a:gd name="connsiteX15" fmla="*/ 0 w 2683953"/>
                        <a:gd name="connsiteY15" fmla="*/ 3358863 h 3806197"/>
                        <a:gd name="connsiteX16" fmla="*/ 0 w 2683953"/>
                        <a:gd name="connsiteY16" fmla="*/ 2747442 h 3806197"/>
                        <a:gd name="connsiteX17" fmla="*/ 0 w 2683953"/>
                        <a:gd name="connsiteY17" fmla="*/ 2223367 h 3806197"/>
                        <a:gd name="connsiteX18" fmla="*/ 0 w 2683953"/>
                        <a:gd name="connsiteY18" fmla="*/ 1582830 h 3806197"/>
                        <a:gd name="connsiteX19" fmla="*/ 0 w 2683953"/>
                        <a:gd name="connsiteY19" fmla="*/ 1000525 h 3806197"/>
                        <a:gd name="connsiteX20" fmla="*/ 0 w 2683953"/>
                        <a:gd name="connsiteY20" fmla="*/ 447334 h 380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683953" h="3806197" fill="none" extrusionOk="0">
                          <a:moveTo>
                            <a:pt x="0" y="447334"/>
                          </a:moveTo>
                          <a:cubicBezTo>
                            <a:pt x="31814" y="263270"/>
                            <a:pt x="162150" y="20107"/>
                            <a:pt x="447334" y="0"/>
                          </a:cubicBezTo>
                          <a:cubicBezTo>
                            <a:pt x="754129" y="-43925"/>
                            <a:pt x="922700" y="58914"/>
                            <a:pt x="1061655" y="0"/>
                          </a:cubicBezTo>
                          <a:cubicBezTo>
                            <a:pt x="1200610" y="-58914"/>
                            <a:pt x="1440613" y="13530"/>
                            <a:pt x="1604405" y="0"/>
                          </a:cubicBezTo>
                          <a:cubicBezTo>
                            <a:pt x="1768197" y="-13530"/>
                            <a:pt x="1943839" y="65904"/>
                            <a:pt x="2236619" y="0"/>
                          </a:cubicBezTo>
                          <a:cubicBezTo>
                            <a:pt x="2550685" y="23453"/>
                            <a:pt x="2685789" y="206462"/>
                            <a:pt x="2683953" y="447334"/>
                          </a:cubicBezTo>
                          <a:cubicBezTo>
                            <a:pt x="2735538" y="596014"/>
                            <a:pt x="2659489" y="704772"/>
                            <a:pt x="2683953" y="942294"/>
                          </a:cubicBezTo>
                          <a:cubicBezTo>
                            <a:pt x="2708417" y="1179816"/>
                            <a:pt x="2657261" y="1281302"/>
                            <a:pt x="2683953" y="1553715"/>
                          </a:cubicBezTo>
                          <a:cubicBezTo>
                            <a:pt x="2710645" y="1826128"/>
                            <a:pt x="2670633" y="1841086"/>
                            <a:pt x="2683953" y="2048675"/>
                          </a:cubicBezTo>
                          <a:cubicBezTo>
                            <a:pt x="2697273" y="2256264"/>
                            <a:pt x="2627766" y="2395135"/>
                            <a:pt x="2683953" y="2660096"/>
                          </a:cubicBezTo>
                          <a:cubicBezTo>
                            <a:pt x="2740140" y="2925057"/>
                            <a:pt x="2610399" y="3108405"/>
                            <a:pt x="2683953" y="3358863"/>
                          </a:cubicBezTo>
                          <a:cubicBezTo>
                            <a:pt x="2659187" y="3619806"/>
                            <a:pt x="2503900" y="3860997"/>
                            <a:pt x="2236619" y="3806197"/>
                          </a:cubicBezTo>
                          <a:cubicBezTo>
                            <a:pt x="1959355" y="3829333"/>
                            <a:pt x="1737025" y="3748810"/>
                            <a:pt x="1604405" y="3806197"/>
                          </a:cubicBezTo>
                          <a:cubicBezTo>
                            <a:pt x="1471785" y="3863584"/>
                            <a:pt x="1185380" y="3760709"/>
                            <a:pt x="1043762" y="3806197"/>
                          </a:cubicBezTo>
                          <a:cubicBezTo>
                            <a:pt x="902144" y="3851685"/>
                            <a:pt x="704582" y="3741785"/>
                            <a:pt x="447334" y="3806197"/>
                          </a:cubicBezTo>
                          <a:cubicBezTo>
                            <a:pt x="262107" y="3818457"/>
                            <a:pt x="-8705" y="3611540"/>
                            <a:pt x="0" y="3358863"/>
                          </a:cubicBezTo>
                          <a:cubicBezTo>
                            <a:pt x="-65456" y="3144255"/>
                            <a:pt x="29277" y="3031179"/>
                            <a:pt x="0" y="2747442"/>
                          </a:cubicBezTo>
                          <a:cubicBezTo>
                            <a:pt x="-29277" y="2463705"/>
                            <a:pt x="44805" y="2408137"/>
                            <a:pt x="0" y="2223367"/>
                          </a:cubicBezTo>
                          <a:cubicBezTo>
                            <a:pt x="-44805" y="2038597"/>
                            <a:pt x="22108" y="1742091"/>
                            <a:pt x="0" y="1582830"/>
                          </a:cubicBezTo>
                          <a:cubicBezTo>
                            <a:pt x="-22108" y="1423569"/>
                            <a:pt x="27515" y="1181097"/>
                            <a:pt x="0" y="1000525"/>
                          </a:cubicBezTo>
                          <a:cubicBezTo>
                            <a:pt x="-27515" y="819953"/>
                            <a:pt x="55000" y="623128"/>
                            <a:pt x="0" y="447334"/>
                          </a:cubicBezTo>
                          <a:close/>
                        </a:path>
                        <a:path w="2683953" h="3806197" stroke="0" extrusionOk="0">
                          <a:moveTo>
                            <a:pt x="0" y="447334"/>
                          </a:moveTo>
                          <a:cubicBezTo>
                            <a:pt x="-56630" y="165347"/>
                            <a:pt x="144363" y="20986"/>
                            <a:pt x="447334" y="0"/>
                          </a:cubicBezTo>
                          <a:cubicBezTo>
                            <a:pt x="734626" y="-61228"/>
                            <a:pt x="778296" y="56143"/>
                            <a:pt x="1079548" y="0"/>
                          </a:cubicBezTo>
                          <a:cubicBezTo>
                            <a:pt x="1380800" y="-56143"/>
                            <a:pt x="1460429" y="55028"/>
                            <a:pt x="1658084" y="0"/>
                          </a:cubicBezTo>
                          <a:cubicBezTo>
                            <a:pt x="1855739" y="-55028"/>
                            <a:pt x="2049913" y="1003"/>
                            <a:pt x="2236619" y="0"/>
                          </a:cubicBezTo>
                          <a:cubicBezTo>
                            <a:pt x="2467810" y="-51100"/>
                            <a:pt x="2690574" y="175776"/>
                            <a:pt x="2683953" y="447334"/>
                          </a:cubicBezTo>
                          <a:cubicBezTo>
                            <a:pt x="2709511" y="679326"/>
                            <a:pt x="2631826" y="836421"/>
                            <a:pt x="2683953" y="971409"/>
                          </a:cubicBezTo>
                          <a:cubicBezTo>
                            <a:pt x="2736080" y="1106397"/>
                            <a:pt x="2633356" y="1249708"/>
                            <a:pt x="2683953" y="1495484"/>
                          </a:cubicBezTo>
                          <a:cubicBezTo>
                            <a:pt x="2734550" y="1741260"/>
                            <a:pt x="2648195" y="1911529"/>
                            <a:pt x="2683953" y="2136021"/>
                          </a:cubicBezTo>
                          <a:cubicBezTo>
                            <a:pt x="2719711" y="2360513"/>
                            <a:pt x="2661507" y="2401901"/>
                            <a:pt x="2683953" y="2630981"/>
                          </a:cubicBezTo>
                          <a:cubicBezTo>
                            <a:pt x="2706399" y="2860061"/>
                            <a:pt x="2668483" y="3197187"/>
                            <a:pt x="2683953" y="3358863"/>
                          </a:cubicBezTo>
                          <a:cubicBezTo>
                            <a:pt x="2717902" y="3656455"/>
                            <a:pt x="2490675" y="3878697"/>
                            <a:pt x="2236619" y="3806197"/>
                          </a:cubicBezTo>
                          <a:cubicBezTo>
                            <a:pt x="2071725" y="3847280"/>
                            <a:pt x="1902961" y="3745343"/>
                            <a:pt x="1693869" y="3806197"/>
                          </a:cubicBezTo>
                          <a:cubicBezTo>
                            <a:pt x="1484777" y="3867051"/>
                            <a:pt x="1367950" y="3787603"/>
                            <a:pt x="1061655" y="3806197"/>
                          </a:cubicBezTo>
                          <a:cubicBezTo>
                            <a:pt x="755360" y="3824791"/>
                            <a:pt x="625123" y="3758160"/>
                            <a:pt x="447334" y="3806197"/>
                          </a:cubicBezTo>
                          <a:cubicBezTo>
                            <a:pt x="155717" y="3764212"/>
                            <a:pt x="-32073" y="3557974"/>
                            <a:pt x="0" y="3358863"/>
                          </a:cubicBezTo>
                          <a:cubicBezTo>
                            <a:pt x="-35544" y="3130634"/>
                            <a:pt x="35603" y="3023530"/>
                            <a:pt x="0" y="2747442"/>
                          </a:cubicBezTo>
                          <a:cubicBezTo>
                            <a:pt x="-35603" y="2471354"/>
                            <a:pt x="37373" y="2445139"/>
                            <a:pt x="0" y="2252482"/>
                          </a:cubicBezTo>
                          <a:cubicBezTo>
                            <a:pt x="-37373" y="2059825"/>
                            <a:pt x="33175" y="1916020"/>
                            <a:pt x="0" y="1728407"/>
                          </a:cubicBezTo>
                          <a:cubicBezTo>
                            <a:pt x="-33175" y="1540795"/>
                            <a:pt x="19325" y="1377285"/>
                            <a:pt x="0" y="1087870"/>
                          </a:cubicBezTo>
                          <a:cubicBezTo>
                            <a:pt x="-19325" y="798455"/>
                            <a:pt x="48989" y="586935"/>
                            <a:pt x="0" y="44733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B055A79-0A3B-4770-A7E9-38D7AC45489E}"/>
                </a:ext>
              </a:extLst>
            </p:cNvPr>
            <p:cNvSpPr txBox="1"/>
            <p:nvPr/>
          </p:nvSpPr>
          <p:spPr>
            <a:xfrm>
              <a:off x="5224244" y="3744842"/>
              <a:ext cx="1385582" cy="269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dirty="0" err="1"/>
                <a:t>Decision</a:t>
              </a:r>
              <a:r>
                <a:rPr lang="fr-FR" sz="2000" b="1" dirty="0"/>
                <a:t> </a:t>
              </a:r>
              <a:r>
                <a:rPr lang="fr-FR" sz="2000" b="1" dirty="0" err="1"/>
                <a:t>Trees</a:t>
              </a:r>
              <a:endParaRPr lang="en-US" sz="2000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715B40-4F0B-475A-AB33-383C4F0240AC}"/>
                </a:ext>
              </a:extLst>
            </p:cNvPr>
            <p:cNvSpPr txBox="1"/>
            <p:nvPr/>
          </p:nvSpPr>
          <p:spPr>
            <a:xfrm>
              <a:off x="5201444" y="5003545"/>
              <a:ext cx="715592" cy="476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dirty="0"/>
                <a:t>Train</a:t>
              </a:r>
            </a:p>
            <a:p>
              <a:pPr algn="ctr"/>
              <a:r>
                <a:rPr lang="fr-FR" sz="2000" b="1" dirty="0"/>
                <a:t>97%</a:t>
              </a:r>
              <a:endParaRPr lang="en-US" sz="2000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72FA8E5-67DF-4C7B-B316-3EE63432618C}"/>
                </a:ext>
              </a:extLst>
            </p:cNvPr>
            <p:cNvSpPr txBox="1"/>
            <p:nvPr/>
          </p:nvSpPr>
          <p:spPr>
            <a:xfrm>
              <a:off x="5889475" y="5003545"/>
              <a:ext cx="715592" cy="476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dirty="0"/>
                <a:t>Test</a:t>
              </a:r>
            </a:p>
            <a:p>
              <a:pPr algn="ctr"/>
              <a:r>
                <a:rPr lang="fr-FR" sz="2000" b="1" dirty="0"/>
                <a:t>96%</a:t>
              </a:r>
              <a:endParaRPr lang="en-US" sz="2000" b="1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45D6470-A19F-4B81-AF7B-8A1934E24E90}"/>
              </a:ext>
            </a:extLst>
          </p:cNvPr>
          <p:cNvGrpSpPr/>
          <p:nvPr/>
        </p:nvGrpSpPr>
        <p:grpSpPr>
          <a:xfrm>
            <a:off x="7155702" y="2738703"/>
            <a:ext cx="1903648" cy="3275915"/>
            <a:chOff x="8825037" y="3440255"/>
            <a:chExt cx="1278062" cy="2318786"/>
          </a:xfrm>
          <a:solidFill>
            <a:schemeClr val="bg1">
              <a:lumMod val="75000"/>
            </a:schemeClr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51E7468-3C5C-4A5E-87CE-E60E98881601}"/>
                </a:ext>
              </a:extLst>
            </p:cNvPr>
            <p:cNvSpPr/>
            <p:nvPr/>
          </p:nvSpPr>
          <p:spPr>
            <a:xfrm>
              <a:off x="8825219" y="3829573"/>
              <a:ext cx="1275127" cy="1929468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7CE1AC8-E2BA-421A-B1DA-0B295C05DD6C}"/>
                </a:ext>
              </a:extLst>
            </p:cNvPr>
            <p:cNvSpPr txBox="1"/>
            <p:nvPr/>
          </p:nvSpPr>
          <p:spPr>
            <a:xfrm>
              <a:off x="8850115" y="4264080"/>
              <a:ext cx="1252984" cy="239638"/>
            </a:xfrm>
            <a:prstGeom prst="rect">
              <a:avLst/>
            </a:prstGeom>
            <a:solidFill>
              <a:srgbClr val="D9D9D9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/>
                <a:t>Random</a:t>
              </a:r>
              <a:r>
                <a:rPr lang="fr-FR" sz="1600" b="1" dirty="0"/>
                <a:t> Forest</a:t>
              </a:r>
              <a:endParaRPr lang="en-US" sz="1600" b="1" dirty="0"/>
            </a:p>
          </p:txBody>
        </p:sp>
        <p:pic>
          <p:nvPicPr>
            <p:cNvPr id="1030" name="Picture 6" descr="Random Forest Icon - Free PNG &amp; SVG 1503830 - Noun Project">
              <a:extLst>
                <a:ext uri="{FF2B5EF4-FFF2-40B4-BE49-F238E27FC236}">
                  <a16:creationId xmlns:a16="http://schemas.microsoft.com/office/drawing/2014/main" id="{77A6ED2A-0905-4980-B17B-E08C95AE2D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72142" y="3440255"/>
              <a:ext cx="581279" cy="58127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EF52CDD-F5EA-4D58-BAD9-1E9FF7A3BF5F}"/>
                </a:ext>
              </a:extLst>
            </p:cNvPr>
            <p:cNvSpPr txBox="1"/>
            <p:nvPr/>
          </p:nvSpPr>
          <p:spPr>
            <a:xfrm>
              <a:off x="8825037" y="5115771"/>
              <a:ext cx="682268" cy="457492"/>
            </a:xfrm>
            <a:prstGeom prst="rect">
              <a:avLst/>
            </a:prstGeom>
            <a:solidFill>
              <a:srgbClr val="D9D9D9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Train</a:t>
              </a:r>
            </a:p>
            <a:p>
              <a:pPr algn="ctr"/>
              <a:r>
                <a:rPr lang="fr-FR" b="1" dirty="0"/>
                <a:t>94%</a:t>
              </a:r>
              <a:endParaRPr lang="en-US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C5FCBBA-F3C1-4768-BD6D-72E144C0E3FC}"/>
                </a:ext>
              </a:extLst>
            </p:cNvPr>
            <p:cNvSpPr txBox="1"/>
            <p:nvPr/>
          </p:nvSpPr>
          <p:spPr>
            <a:xfrm>
              <a:off x="9463863" y="5115771"/>
              <a:ext cx="612301" cy="457492"/>
            </a:xfrm>
            <a:prstGeom prst="rect">
              <a:avLst/>
            </a:prstGeom>
            <a:solidFill>
              <a:srgbClr val="D9D9D9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Test</a:t>
              </a:r>
            </a:p>
            <a:p>
              <a:pPr algn="ctr"/>
              <a:r>
                <a:rPr lang="fr-FR" b="1" dirty="0"/>
                <a:t>94%</a:t>
              </a:r>
              <a:endParaRPr lang="en-US" b="1" dirty="0"/>
            </a:p>
          </p:txBody>
        </p:sp>
      </p:grpSp>
      <p:pic>
        <p:nvPicPr>
          <p:cNvPr id="29" name="Picture 2" descr="69 Decision Tree Icon Illustrations &amp; Clip Art - iStock">
            <a:extLst>
              <a:ext uri="{FF2B5EF4-FFF2-40B4-BE49-F238E27FC236}">
                <a16:creationId xmlns:a16="http://schemas.microsoft.com/office/drawing/2014/main" id="{31257CF4-B6A0-4BA2-9004-B5E858DB4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863" y="2356829"/>
            <a:ext cx="986137" cy="903143"/>
          </a:xfrm>
          <a:prstGeom prst="rect">
            <a:avLst/>
          </a:prstGeom>
          <a:ln w="9525">
            <a:solidFill>
              <a:schemeClr val="tx1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32CB6F08-8038-4EA9-9A73-30932BE94644}"/>
              </a:ext>
            </a:extLst>
          </p:cNvPr>
          <p:cNvGrpSpPr/>
          <p:nvPr/>
        </p:nvGrpSpPr>
        <p:grpSpPr>
          <a:xfrm>
            <a:off x="2140628" y="2738702"/>
            <a:ext cx="1882310" cy="3275916"/>
            <a:chOff x="2140628" y="2872507"/>
            <a:chExt cx="1882310" cy="312857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23708F9-56EA-4405-842F-4922C7D343AC}"/>
                </a:ext>
              </a:extLst>
            </p:cNvPr>
            <p:cNvGrpSpPr/>
            <p:nvPr/>
          </p:nvGrpSpPr>
          <p:grpSpPr>
            <a:xfrm>
              <a:off x="2140628" y="3392565"/>
              <a:ext cx="1882310" cy="2608520"/>
              <a:chOff x="2091654" y="3829573"/>
              <a:chExt cx="1275128" cy="1929468"/>
            </a:xfrm>
            <a:solidFill>
              <a:srgbClr val="D9D9D9"/>
            </a:solidFill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11AEA906-30CB-4D3B-B05F-A502E86F663A}"/>
                  </a:ext>
                </a:extLst>
              </p:cNvPr>
              <p:cNvSpPr/>
              <p:nvPr/>
            </p:nvSpPr>
            <p:spPr>
              <a:xfrm>
                <a:off x="2091655" y="3829573"/>
                <a:ext cx="1275127" cy="1929468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 algn="ctr">
                  <a:buFont typeface="Arial" panose="020B0604020202020204" pitchFamily="34" charset="0"/>
                  <a:buChar char="•"/>
                </a:pPr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E86260E-8E14-43B3-87C9-890F1A98E0A5}"/>
                  </a:ext>
                </a:extLst>
              </p:cNvPr>
              <p:cNvSpPr txBox="1"/>
              <p:nvPr/>
            </p:nvSpPr>
            <p:spPr>
              <a:xfrm>
                <a:off x="2091654" y="4213092"/>
                <a:ext cx="1263270" cy="43254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dirty="0" err="1"/>
                  <a:t>Logistic</a:t>
                </a:r>
                <a:r>
                  <a:rPr lang="fr-FR" sz="1600" b="1" dirty="0"/>
                  <a:t> </a:t>
                </a:r>
                <a:r>
                  <a:rPr lang="fr-FR" sz="1600" b="1" dirty="0" err="1"/>
                  <a:t>Regression</a:t>
                </a:r>
                <a:endParaRPr lang="en-US" sz="1600" b="1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3940606-9E1E-438F-8FFE-A9578D598724}"/>
                  </a:ext>
                </a:extLst>
              </p:cNvPr>
              <p:cNvSpPr txBox="1"/>
              <p:nvPr/>
            </p:nvSpPr>
            <p:spPr>
              <a:xfrm>
                <a:off x="2102840" y="5133220"/>
                <a:ext cx="715592" cy="47807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b="1" dirty="0"/>
                  <a:t>Train</a:t>
                </a:r>
              </a:p>
              <a:p>
                <a:pPr algn="ctr"/>
                <a:r>
                  <a:rPr lang="fr-FR" b="1" dirty="0"/>
                  <a:t>81%</a:t>
                </a:r>
                <a:endParaRPr lang="en-US" b="1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92A1DDF-995E-466E-A877-98E4658F8A49}"/>
                  </a:ext>
                </a:extLst>
              </p:cNvPr>
              <p:cNvSpPr txBox="1"/>
              <p:nvPr/>
            </p:nvSpPr>
            <p:spPr>
              <a:xfrm>
                <a:off x="2790871" y="5133220"/>
                <a:ext cx="564053" cy="47807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b="1" dirty="0"/>
                  <a:t>Test</a:t>
                </a:r>
              </a:p>
              <a:p>
                <a:pPr algn="ctr"/>
                <a:r>
                  <a:rPr lang="fr-FR" b="1" dirty="0"/>
                  <a:t>74%</a:t>
                </a:r>
                <a:endParaRPr lang="en-US" b="1" dirty="0"/>
              </a:p>
            </p:txBody>
          </p:sp>
        </p:grpSp>
        <p:pic>
          <p:nvPicPr>
            <p:cNvPr id="30" name="Picture 4" descr="6,254 Regression Images, Stock Photos &amp; Vectors | Shutterstock">
              <a:extLst>
                <a:ext uri="{FF2B5EF4-FFF2-40B4-BE49-F238E27FC236}">
                  <a16:creationId xmlns:a16="http://schemas.microsoft.com/office/drawing/2014/main" id="{45CADB65-B8E5-4804-9A04-4C5CE64D45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99" t="7615" r="16363" b="31992"/>
            <a:stretch/>
          </p:blipFill>
          <p:spPr bwMode="auto">
            <a:xfrm>
              <a:off x="2651886" y="2872507"/>
              <a:ext cx="926463" cy="77834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AB032AD-4152-4630-AA31-A8D0D70F95DF}"/>
              </a:ext>
            </a:extLst>
          </p:cNvPr>
          <p:cNvSpPr txBox="1"/>
          <p:nvPr/>
        </p:nvSpPr>
        <p:spPr>
          <a:xfrm>
            <a:off x="2500061" y="4753120"/>
            <a:ext cx="1176085" cy="408623"/>
          </a:xfrm>
          <a:prstGeom prst="round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fr-FR" dirty="0" err="1"/>
              <a:t>Recall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81D4E2-4923-4EF6-8CEE-BF75CDB186F4}"/>
              </a:ext>
            </a:extLst>
          </p:cNvPr>
          <p:cNvSpPr txBox="1"/>
          <p:nvPr/>
        </p:nvSpPr>
        <p:spPr>
          <a:xfrm>
            <a:off x="7538271" y="4737104"/>
            <a:ext cx="1167652" cy="408623"/>
          </a:xfrm>
          <a:prstGeom prst="round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fr-FR" dirty="0" err="1"/>
              <a:t>Recall</a:t>
            </a:r>
            <a:endParaRPr lang="en-US" dirty="0"/>
          </a:p>
        </p:txBody>
      </p:sp>
      <p:sp>
        <p:nvSpPr>
          <p:cNvPr id="31" name="Partial Circle 30">
            <a:extLst>
              <a:ext uri="{FF2B5EF4-FFF2-40B4-BE49-F238E27FC236}">
                <a16:creationId xmlns:a16="http://schemas.microsoft.com/office/drawing/2014/main" id="{EE6330B7-D60F-470F-A33C-23A0AFFCBF41}"/>
              </a:ext>
            </a:extLst>
          </p:cNvPr>
          <p:cNvSpPr/>
          <p:nvPr/>
        </p:nvSpPr>
        <p:spPr>
          <a:xfrm rot="5400000">
            <a:off x="9155229" y="-2433177"/>
            <a:ext cx="6112877" cy="6967870"/>
          </a:xfrm>
          <a:prstGeom prst="pie">
            <a:avLst>
              <a:gd name="adj1" fmla="val 0"/>
              <a:gd name="adj2" fmla="val 540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033CCBE-557B-49AB-ADBC-65420DFCB897}"/>
              </a:ext>
            </a:extLst>
          </p:cNvPr>
          <p:cNvSpPr txBox="1"/>
          <p:nvPr/>
        </p:nvSpPr>
        <p:spPr>
          <a:xfrm>
            <a:off x="5021088" y="4924390"/>
            <a:ext cx="1167652" cy="442674"/>
          </a:xfrm>
          <a:prstGeom prst="round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fr-FR" sz="2000" b="1" dirty="0" err="1"/>
              <a:t>Recall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74145101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376</Words>
  <Application>Microsoft Office PowerPoint</Application>
  <PresentationFormat>Breitbild</PresentationFormat>
  <Paragraphs>85</Paragraphs>
  <Slides>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Helvetica Neue</vt:lpstr>
      <vt:lpstr>Wingdings</vt:lpstr>
      <vt:lpstr>Office</vt:lpstr>
      <vt:lpstr>Credit Card Fraud Detection</vt:lpstr>
      <vt:lpstr>Agenda</vt:lpstr>
      <vt:lpstr>Background: Credit Card Fraud Detection</vt:lpstr>
      <vt:lpstr>About the Dataset</vt:lpstr>
      <vt:lpstr>Insights: How Frauds are recognized</vt:lpstr>
      <vt:lpstr>PowerPoint-Präsentation</vt:lpstr>
      <vt:lpstr>PowerPoint-Präsentation</vt:lpstr>
      <vt:lpstr>Observation: Is there a difference of fraudulent over non-fraudulent transactions in each category?</vt:lpstr>
      <vt:lpstr>MACHINE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Detection</dc:title>
  <dc:creator>Matthias Mauricio Bock</dc:creator>
  <cp:lastModifiedBy>Matthias Mauricio Bock</cp:lastModifiedBy>
  <cp:revision>8</cp:revision>
  <dcterms:created xsi:type="dcterms:W3CDTF">2022-07-26T09:04:11Z</dcterms:created>
  <dcterms:modified xsi:type="dcterms:W3CDTF">2022-07-29T07:55:49Z</dcterms:modified>
</cp:coreProperties>
</file>

<file path=docProps/thumbnail.jpeg>
</file>